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embeddedFontLst>
    <p:embeddedFont>
      <p:font typeface="Roboto" panose="02000000000000000000" pitchFamily="2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36"/>
  </p:normalViewPr>
  <p:slideViewPr>
    <p:cSldViewPr snapToGrid="0">
      <p:cViewPr varScale="1">
        <p:scale>
          <a:sx n="118" d="100"/>
          <a:sy n="118" d="100"/>
        </p:scale>
        <p:origin x="944" y="1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c6f73a04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c6f73a04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7233c8e27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7233c8e27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c6f73a04f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c6f73a04f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c6f73a04f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c6f73a04f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71d86dc669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71d86dc669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71d86dc669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71d86dc669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71e770056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71e770056f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71d86dc669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71d86dc669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71d86dc669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71d86dc669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c6f73a04f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c6f73a04f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4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 hasCustomPrompt="1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4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0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5" Type="http://schemas.openxmlformats.org/officeDocument/2006/relationships/hyperlink" Target="about:blank" TargetMode="External"/><Relationship Id="rId4" Type="http://schemas.openxmlformats.org/officeDocument/2006/relationships/hyperlink" Target="about:blank" TargetMode="External"/></Relationships>
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bit.ly/CambridgeResilienceFeedback" TargetMode="External"/><Relationship Id="rId4" Type="http://schemas.openxmlformats.org/officeDocument/2006/relationships/hyperlink" Target="about:blank" TargetMode="External"/></Relationships>
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CambridgeResilienceFeedback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CambridgeResilienceFeedback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_rels/slide6.xml.rels><?xml version="1.0" encoding="UTF-8" standalone="yes"?>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hyperlink" Target="about:blank" TargetMode="External"/></Relationships>
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CambridgeResilienceFeedback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
</file>

<file path=ppt/slides/_rels/slide9.xml.rels><?xml version="1.0" encoding="UTF-8" standalone="yes"?>
<Relationships xmlns="http://schemas.openxmlformats.org/package/2006/relationships"><Relationship Id="rId8" Type="http://schemas.openxmlformats.org/officeDocument/2006/relationships/hyperlink" Target="about:blank" TargetMode="External"/><Relationship Id="rId3" Type="http://schemas.openxmlformats.org/officeDocument/2006/relationships/hyperlink" Target="about:blank" TargetMode="External"/><Relationship Id="rId7" Type="http://schemas.openxmlformats.org/officeDocument/2006/relationships/hyperlink" Target="about:blank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Relationship Id="rId6" Type="http://schemas.openxmlformats.org/officeDocument/2006/relationships/hyperlink" Target="about:blank" TargetMode="External"/><Relationship Id="rId5" Type="http://schemas.openxmlformats.org/officeDocument/2006/relationships/hyperlink" Target="about:blank" TargetMode="External"/><Relationship Id="rId4" Type="http://schemas.openxmlformats.org/officeDocument/2006/relationships/hyperlink" Target="about:blank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ctrTitle"/>
          </p:nvPr>
        </p:nvSpPr>
        <p:spPr>
          <a:xfrm>
            <a:off x="460950" y="2298246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dirty="0"/>
              <a:t>Cambridge Computing Education Research Symposium 2020</a:t>
            </a:r>
            <a:br>
              <a:rPr lang="en" sz="2300" dirty="0"/>
            </a:br>
            <a:br>
              <a:rPr lang="en" sz="2300" dirty="0"/>
            </a:br>
            <a:r>
              <a:rPr lang="en" sz="2300" dirty="0"/>
              <a:t>  </a:t>
            </a:r>
            <a:endParaRPr sz="23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 i="1" dirty="0"/>
              <a:t>Exploring Resilience for Effective Learning in Computer Science Education</a:t>
            </a:r>
            <a:endParaRPr sz="3400" i="1" dirty="0"/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1"/>
          </p:nvPr>
        </p:nvSpPr>
        <p:spPr>
          <a:xfrm>
            <a:off x="390525" y="3409615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Tom Prickett</a:t>
            </a:r>
            <a:r>
              <a:rPr lang="en" baseline="30000" dirty="0"/>
              <a:t>1</a:t>
            </a:r>
            <a:r>
              <a:rPr lang="en" dirty="0"/>
              <a:t> , Tom Crick</a:t>
            </a:r>
            <a:r>
              <a:rPr lang="en" baseline="30000" dirty="0"/>
              <a:t>2</a:t>
            </a:r>
            <a:r>
              <a:rPr lang="en" dirty="0"/>
              <a:t> , Morgan Harvey</a:t>
            </a:r>
            <a:r>
              <a:rPr lang="en" baseline="30000" dirty="0"/>
              <a:t>3</a:t>
            </a:r>
            <a:r>
              <a:rPr lang="en" dirty="0"/>
              <a:t> , Julie Walters</a:t>
            </a:r>
            <a:r>
              <a:rPr lang="en" baseline="30000" dirty="0"/>
              <a:t>1</a:t>
            </a:r>
            <a:r>
              <a:rPr lang="en" dirty="0"/>
              <a:t> and </a:t>
            </a:r>
            <a:r>
              <a:rPr lang="en" dirty="0" err="1"/>
              <a:t>Longzhi</a:t>
            </a:r>
            <a:r>
              <a:rPr lang="en" dirty="0"/>
              <a:t> Yang</a:t>
            </a:r>
            <a:r>
              <a:rPr lang="en" baseline="30000" dirty="0"/>
              <a:t>1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aseline="30000" dirty="0"/>
              <a:t>1</a:t>
            </a:r>
            <a:r>
              <a:rPr lang="en" sz="1400" dirty="0"/>
              <a:t> Department of Computer and Information Sciences, </a:t>
            </a:r>
            <a:r>
              <a:rPr lang="en" sz="1400" dirty="0" err="1"/>
              <a:t>Northumbria</a:t>
            </a:r>
            <a:r>
              <a:rPr lang="en" sz="1400" dirty="0"/>
              <a:t> University</a:t>
            </a:r>
            <a:endParaRPr sz="14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aseline="30000" dirty="0"/>
              <a:t>2</a:t>
            </a:r>
            <a:r>
              <a:rPr lang="en" sz="1400" dirty="0"/>
              <a:t> School of Education/Department of Computer Science, Swansea University</a:t>
            </a:r>
            <a:endParaRPr sz="14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aseline="30000" dirty="0"/>
              <a:t>3</a:t>
            </a:r>
            <a:r>
              <a:rPr lang="en" sz="1400" dirty="0"/>
              <a:t> Information School, University of Sheffield</a:t>
            </a:r>
            <a:endParaRPr sz="14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2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7918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Any questions?</a:t>
            </a:r>
            <a:endParaRPr sz="2500"/>
          </a:p>
        </p:txBody>
      </p:sp>
      <p:sp>
        <p:nvSpPr>
          <p:cNvPr id="134" name="Google Shape;134;p22"/>
          <p:cNvSpPr txBox="1">
            <a:spLocks noGrp="1"/>
          </p:cNvSpPr>
          <p:nvPr>
            <p:ph type="body" idx="4294967295"/>
          </p:nvPr>
        </p:nvSpPr>
        <p:spPr>
          <a:xfrm>
            <a:off x="215425" y="842350"/>
            <a:ext cx="4284600" cy="412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Questions by email welcome to:</a:t>
            </a:r>
            <a:endParaRPr dirty="0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Tom Prickett, </a:t>
            </a:r>
            <a:r>
              <a:rPr lang="en" dirty="0" err="1"/>
              <a:t>Northumbria</a:t>
            </a:r>
            <a:r>
              <a:rPr lang="en" dirty="0"/>
              <a:t> University </a:t>
            </a:r>
            <a:r>
              <a:rPr lang="en" u="sng" dirty="0">
                <a:solidFill>
                  <a:schemeClr val="hlink"/>
                </a:solidFill>
                <a:hlinkClick r:id="rId3"/>
              </a:rPr>
              <a:t>tom.prickett@northumbria.ac.uk</a:t>
            </a:r>
            <a:r>
              <a:rPr lang="en" dirty="0"/>
              <a:t> 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Tom Crick, Swansea University </a:t>
            </a:r>
            <a:r>
              <a:rPr lang="en" u="sng" dirty="0">
                <a:solidFill>
                  <a:schemeClr val="hlink"/>
                </a:solidFill>
                <a:hlinkClick r:id="rId4"/>
              </a:rPr>
              <a:t>thomas.crick@swansea.ac.uk</a:t>
            </a:r>
            <a:r>
              <a:rPr lang="en" dirty="0"/>
              <a:t> 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/>
              <a:t>	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135" name="Google Shape;135;p22"/>
          <p:cNvSpPr txBox="1">
            <a:spLocks noGrp="1"/>
          </p:cNvSpPr>
          <p:nvPr>
            <p:ph type="body" idx="4294967295"/>
          </p:nvPr>
        </p:nvSpPr>
        <p:spPr>
          <a:xfrm>
            <a:off x="4683225" y="842350"/>
            <a:ext cx="3999900" cy="412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Your thoughts also welcome at: </a:t>
            </a:r>
            <a:r>
              <a:rPr lang="en" u="sng">
                <a:solidFill>
                  <a:schemeClr val="hlink"/>
                </a:solidFill>
                <a:hlinkClick r:id="rId5"/>
              </a:rPr>
              <a:t>https://bit.ly/CambridgeResilienceFeedback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Overview</a:t>
            </a:r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Background and Context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/>
              <a:t>Research Methods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/>
              <a:t>Findings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/>
              <a:t>Limitations and Constraints</a:t>
            </a: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/>
              <a:t>Conclusions and Implications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/>
              <a:t>References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>
            <a:off x="215425" y="0"/>
            <a:ext cx="27405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Background and Context</a:t>
            </a:r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body" idx="4294967295"/>
          </p:nvPr>
        </p:nvSpPr>
        <p:spPr>
          <a:xfrm>
            <a:off x="215425" y="842350"/>
            <a:ext cx="4284600" cy="412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Computer Science is challenging and learning programming particularly challenging  [1][6]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Maintaining </a:t>
            </a:r>
            <a:r>
              <a:rPr lang="en" i="1"/>
              <a:t>effective learning</a:t>
            </a:r>
            <a:r>
              <a:rPr lang="en"/>
              <a:t> requires </a:t>
            </a:r>
            <a:r>
              <a:rPr lang="en" i="1"/>
              <a:t>competence</a:t>
            </a:r>
            <a:r>
              <a:rPr lang="en"/>
              <a:t> and </a:t>
            </a:r>
            <a:r>
              <a:rPr lang="en" i="1"/>
              <a:t>resilience</a:t>
            </a:r>
            <a:r>
              <a:rPr lang="en"/>
              <a:t> [4][5][10]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This is a preliminary study into two measures of positive psychology [8]  and student success: Duckworth’s 12-item Grit Scale [3] and Nicholson McBride Resilience Quotient (NMRQ) [2]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body" idx="4294967295"/>
          </p:nvPr>
        </p:nvSpPr>
        <p:spPr>
          <a:xfrm>
            <a:off x="4683225" y="842350"/>
            <a:ext cx="3999900" cy="412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b="1" dirty="0"/>
              <a:t>Grit 12-Item Scale: </a:t>
            </a:r>
            <a:r>
              <a:rPr lang="en" dirty="0"/>
              <a:t>the passion and perseverance for a singularly important goal [3]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u="sng" dirty="0">
                <a:solidFill>
                  <a:schemeClr val="hlink"/>
                </a:solidFill>
                <a:hlinkClick r:id="rId3"/>
              </a:rPr>
              <a:t>https://angeladuckworth.com/grit-scale/</a:t>
            </a:r>
            <a:r>
              <a:rPr lang="en" dirty="0"/>
              <a:t> </a:t>
            </a:r>
            <a:r>
              <a:rPr lang="en" i="1" dirty="0"/>
              <a:t>(This is the 10 point scale - we use the 12 point scale)  </a:t>
            </a:r>
            <a:endParaRPr i="1" dirty="0"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b="1" dirty="0"/>
              <a:t>Nicholson McBride Resilience Quotient:</a:t>
            </a:r>
            <a:r>
              <a:rPr lang="en" dirty="0"/>
              <a:t> quality that helps you turn adversity into advantage and threat into opportunity [2]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dirty="0"/>
              <a:t>We use short 12 question version (</a:t>
            </a:r>
            <a:r>
              <a:rPr lang="en" u="sng" dirty="0">
                <a:solidFill>
                  <a:schemeClr val="hlink"/>
                </a:solidFill>
                <a:hlinkClick r:id="rId4"/>
              </a:rPr>
              <a:t>https://bit.ly/CambridgeNMRQ</a:t>
            </a:r>
            <a:r>
              <a:rPr lang="en" dirty="0"/>
              <a:t> )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dirty="0"/>
              <a:t>	</a:t>
            </a:r>
            <a:endParaRPr dirty="0"/>
          </a:p>
        </p:txBody>
      </p:sp>
      <p:sp>
        <p:nvSpPr>
          <p:cNvPr id="82" name="Google Shape;82;p15"/>
          <p:cNvSpPr txBox="1">
            <a:spLocks noGrp="1"/>
          </p:cNvSpPr>
          <p:nvPr>
            <p:ph type="title"/>
          </p:nvPr>
        </p:nvSpPr>
        <p:spPr>
          <a:xfrm>
            <a:off x="3633000" y="0"/>
            <a:ext cx="49872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Your thoughts: </a:t>
            </a:r>
            <a:r>
              <a:rPr lang="en" u="sng">
                <a:hlinkClick r:id="rId5"/>
              </a:rPr>
              <a:t>https://bit.ly/CambridgeResilienceFeedback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Research Methods</a:t>
            </a:r>
            <a:endParaRPr/>
          </a:p>
        </p:txBody>
      </p:sp>
      <p:sp>
        <p:nvSpPr>
          <p:cNvPr id="88" name="Google Shape;88;p16"/>
          <p:cNvSpPr txBox="1">
            <a:spLocks noGrp="1"/>
          </p:cNvSpPr>
          <p:nvPr>
            <p:ph type="title"/>
          </p:nvPr>
        </p:nvSpPr>
        <p:spPr>
          <a:xfrm>
            <a:off x="4036675" y="-3350"/>
            <a:ext cx="49872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Your thoughts: </a:t>
            </a:r>
            <a:r>
              <a:rPr lang="en" sz="1900" u="sng">
                <a:hlinkClick r:id="rId3"/>
              </a:rPr>
              <a:t>https://bit.ly/CambridgeResilienceFeedback</a:t>
            </a:r>
            <a:r>
              <a:rPr lang="en" sz="1900"/>
              <a:t> </a:t>
            </a:r>
            <a:endParaRPr sz="1900"/>
          </a:p>
        </p:txBody>
      </p:sp>
      <p:sp>
        <p:nvSpPr>
          <p:cNvPr id="89" name="Google Shape;89;p16"/>
          <p:cNvSpPr txBox="1">
            <a:spLocks noGrp="1"/>
          </p:cNvSpPr>
          <p:nvPr>
            <p:ph type="body" idx="4294967295"/>
          </p:nvPr>
        </p:nvSpPr>
        <p:spPr>
          <a:xfrm>
            <a:off x="215425" y="842350"/>
            <a:ext cx="4284600" cy="412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Ethical approval obtained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In February 2019 students completed the two surveys in a lecture via the University’s electronic learning platform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Students were: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Provided their results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Interpretation of their results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Guidance provided and further support offered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Consent explicitly gained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At end of year subject marks and attendance obtained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	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90" name="Google Shape;90;p16"/>
          <p:cNvSpPr txBox="1">
            <a:spLocks noGrp="1"/>
          </p:cNvSpPr>
          <p:nvPr>
            <p:ph type="body" idx="4294967295"/>
          </p:nvPr>
        </p:nvSpPr>
        <p:spPr>
          <a:xfrm>
            <a:off x="4683225" y="842350"/>
            <a:ext cx="3999900" cy="412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 first-year BSc(Hons)/</a:t>
            </a:r>
            <a:r>
              <a:rPr lang="en" dirty="0" err="1"/>
              <a:t>MComp</a:t>
            </a:r>
            <a:r>
              <a:rPr lang="en" dirty="0"/>
              <a:t> Computer Science cohort.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Sample size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	Grit: </a:t>
            </a:r>
            <a:r>
              <a:rPr lang="en" b="1" dirty="0"/>
              <a:t>N=58</a:t>
            </a:r>
            <a:endParaRPr b="1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	Resilience: </a:t>
            </a:r>
            <a:r>
              <a:rPr lang="en" b="1" dirty="0"/>
              <a:t>N=50</a:t>
            </a:r>
            <a:endParaRPr b="1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Analysis</a:t>
            </a:r>
            <a:endParaRPr dirty="0"/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dirty="0"/>
              <a:t>Correlation Analysis</a:t>
            </a:r>
            <a:endParaRPr dirty="0"/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dirty="0"/>
              <a:t>Exploration of predictive strength via logistic regression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We are not building a predictive model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dirty="0"/>
              <a:t>	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7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31962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Findings - Grit Correlation Analysis</a:t>
            </a:r>
            <a:endParaRPr/>
          </a:p>
        </p:txBody>
      </p:sp>
      <p:sp>
        <p:nvSpPr>
          <p:cNvPr id="96" name="Google Shape;96;p17"/>
          <p:cNvSpPr txBox="1">
            <a:spLocks noGrp="1"/>
          </p:cNvSpPr>
          <p:nvPr>
            <p:ph type="title"/>
          </p:nvPr>
        </p:nvSpPr>
        <p:spPr>
          <a:xfrm>
            <a:off x="4036675" y="-3350"/>
            <a:ext cx="49872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Your thoughts: </a:t>
            </a:r>
            <a:r>
              <a:rPr lang="en" sz="1900" u="sng">
                <a:hlinkClick r:id="rId3"/>
              </a:rPr>
              <a:t>https://bit.ly/CambridgeResilienceFeedback</a:t>
            </a:r>
            <a:r>
              <a:rPr lang="en" sz="1900"/>
              <a:t> </a:t>
            </a:r>
            <a:endParaRPr sz="1900"/>
          </a:p>
        </p:txBody>
      </p:sp>
      <p:pic>
        <p:nvPicPr>
          <p:cNvPr id="97" name="Google Shape;9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1375" y="820025"/>
            <a:ext cx="4527892" cy="423935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7"/>
          <p:cNvSpPr txBox="1"/>
          <p:nvPr/>
        </p:nvSpPr>
        <p:spPr>
          <a:xfrm>
            <a:off x="5682125" y="864825"/>
            <a:ext cx="2723400" cy="407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dirty="0">
                <a:latin typeface="Roboto"/>
                <a:ea typeface="Roboto"/>
                <a:cs typeface="Roboto"/>
                <a:sym typeface="Roboto"/>
              </a:rPr>
              <a:t>Not statistically significant at 1% level</a:t>
            </a:r>
            <a:endParaRPr sz="2100" dirty="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 dirty="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dirty="0">
                <a:latin typeface="Roboto"/>
                <a:ea typeface="Roboto"/>
                <a:cs typeface="Roboto"/>
                <a:sym typeface="Roboto"/>
              </a:rPr>
              <a:t>Similar outcome for Logistic Regression</a:t>
            </a:r>
            <a:endParaRPr sz="2100" dirty="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 dirty="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dirty="0">
                <a:latin typeface="Roboto"/>
                <a:ea typeface="Roboto"/>
                <a:cs typeface="Roboto"/>
                <a:sym typeface="Roboto"/>
              </a:rPr>
              <a:t>More details in our forthcoming </a:t>
            </a:r>
            <a:r>
              <a:rPr lang="en" sz="2100" dirty="0" err="1">
                <a:latin typeface="Roboto"/>
                <a:ea typeface="Roboto"/>
                <a:cs typeface="Roboto"/>
                <a:sym typeface="Roboto"/>
              </a:rPr>
              <a:t>ITiCSE</a:t>
            </a:r>
            <a:r>
              <a:rPr lang="en" sz="2100" dirty="0">
                <a:latin typeface="Roboto"/>
                <a:ea typeface="Roboto"/>
                <a:cs typeface="Roboto"/>
                <a:sym typeface="Roboto"/>
              </a:rPr>
              <a:t> 2020 paper [7]</a:t>
            </a:r>
            <a:endParaRPr sz="2100" dirty="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771450"/>
            <a:ext cx="4529755" cy="4219649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8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31962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Findings - Grit Correlation Analysis</a:t>
            </a:r>
            <a:endParaRPr/>
          </a:p>
        </p:txBody>
      </p:sp>
      <p:sp>
        <p:nvSpPr>
          <p:cNvPr id="105" name="Google Shape;105;p18"/>
          <p:cNvSpPr txBox="1">
            <a:spLocks noGrp="1"/>
          </p:cNvSpPr>
          <p:nvPr>
            <p:ph type="title"/>
          </p:nvPr>
        </p:nvSpPr>
        <p:spPr>
          <a:xfrm>
            <a:off x="4036675" y="-3350"/>
            <a:ext cx="49872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Your thoughts: </a:t>
            </a:r>
            <a:r>
              <a:rPr lang="en" sz="1900" u="sng">
                <a:hlinkClick r:id="rId4"/>
              </a:rPr>
              <a:t>https://bit.ly/CambridgeResilienceFeedback</a:t>
            </a:r>
            <a:r>
              <a:rPr lang="en" sz="1900"/>
              <a:t> </a:t>
            </a:r>
            <a:endParaRPr sz="1900"/>
          </a:p>
        </p:txBody>
      </p:sp>
      <p:sp>
        <p:nvSpPr>
          <p:cNvPr id="106" name="Google Shape;106;p18"/>
          <p:cNvSpPr txBox="1"/>
          <p:nvPr/>
        </p:nvSpPr>
        <p:spPr>
          <a:xfrm>
            <a:off x="5682125" y="864825"/>
            <a:ext cx="2723400" cy="407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Roboto"/>
                <a:ea typeface="Roboto"/>
                <a:cs typeface="Roboto"/>
                <a:sym typeface="Roboto"/>
              </a:rPr>
              <a:t>Statistically significant at 1% level</a:t>
            </a:r>
            <a:endParaRPr sz="190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Roboto"/>
                <a:ea typeface="Roboto"/>
                <a:cs typeface="Roboto"/>
                <a:sym typeface="Roboto"/>
              </a:rPr>
              <a:t>Logistic Regression suggests there is a predictive significance</a:t>
            </a:r>
            <a:endParaRPr sz="190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Roboto"/>
                <a:ea typeface="Roboto"/>
                <a:cs typeface="Roboto"/>
                <a:sym typeface="Roboto"/>
              </a:rPr>
              <a:t>More details in our forthcoming paper [7]</a:t>
            </a:r>
            <a:endParaRPr sz="19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9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3687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Limitations</a:t>
            </a:r>
            <a:endParaRPr dirty="0"/>
          </a:p>
        </p:txBody>
      </p:sp>
      <p:sp>
        <p:nvSpPr>
          <p:cNvPr id="112" name="Google Shape;112;p19"/>
          <p:cNvSpPr txBox="1">
            <a:spLocks noGrp="1"/>
          </p:cNvSpPr>
          <p:nvPr>
            <p:ph type="body" idx="4294967295"/>
          </p:nvPr>
        </p:nvSpPr>
        <p:spPr>
          <a:xfrm>
            <a:off x="471900" y="924525"/>
            <a:ext cx="3999900" cy="370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Single institution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/>
              <a:t>Higher education / first-year of a degree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/>
              <a:t>Correlation not causation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/>
              <a:t>Small sample size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/>
              <a:t>Sample bias - non attendees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dirty="0"/>
              <a:t>Solely quantitative study</a:t>
            </a:r>
            <a:endParaRPr dirty="0"/>
          </a:p>
        </p:txBody>
      </p:sp>
      <p:sp>
        <p:nvSpPr>
          <p:cNvPr id="113" name="Google Shape;113;p19"/>
          <p:cNvSpPr txBox="1">
            <a:spLocks noGrp="1"/>
          </p:cNvSpPr>
          <p:nvPr>
            <p:ph type="title"/>
          </p:nvPr>
        </p:nvSpPr>
        <p:spPr>
          <a:xfrm>
            <a:off x="4036675" y="-3350"/>
            <a:ext cx="49872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Your thoughts: </a:t>
            </a:r>
            <a:r>
              <a:rPr lang="en" sz="1900" u="sng">
                <a:hlinkClick r:id="rId3"/>
              </a:rPr>
              <a:t>https://bit.ly/CambridgeResilienceFeedback</a:t>
            </a:r>
            <a:r>
              <a:rPr lang="en" sz="1900"/>
              <a:t> </a:t>
            </a:r>
            <a:endParaRPr sz="1900"/>
          </a:p>
        </p:txBody>
      </p:sp>
      <p:sp>
        <p:nvSpPr>
          <p:cNvPr id="114" name="Google Shape;114;p19"/>
          <p:cNvSpPr txBox="1">
            <a:spLocks noGrp="1"/>
          </p:cNvSpPr>
          <p:nvPr>
            <p:ph type="body" idx="4294967295"/>
          </p:nvPr>
        </p:nvSpPr>
        <p:spPr>
          <a:xfrm>
            <a:off x="4872600" y="924525"/>
            <a:ext cx="3999900" cy="370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Sample size not large enough for consideration of other factors (for example, gender)</a:t>
            </a:r>
            <a:endParaRPr dirty="0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Risk of identification of individual students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0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33264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Conclusions and Implications</a:t>
            </a:r>
            <a:endParaRPr/>
          </a:p>
        </p:txBody>
      </p:sp>
      <p:sp>
        <p:nvSpPr>
          <p:cNvPr id="120" name="Google Shape;120;p20"/>
          <p:cNvSpPr txBox="1">
            <a:spLocks noGrp="1"/>
          </p:cNvSpPr>
          <p:nvPr>
            <p:ph type="title"/>
          </p:nvPr>
        </p:nvSpPr>
        <p:spPr>
          <a:xfrm>
            <a:off x="4036675" y="-3350"/>
            <a:ext cx="49872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Your thoughts: </a:t>
            </a:r>
            <a:r>
              <a:rPr lang="en" sz="1900" u="sng">
                <a:hlinkClick r:id="rId3"/>
              </a:rPr>
              <a:t>https://bit.ly/CambridgeResilienceFeedback</a:t>
            </a:r>
            <a:r>
              <a:rPr lang="en" sz="1900"/>
              <a:t> </a:t>
            </a:r>
            <a:endParaRPr sz="1900"/>
          </a:p>
        </p:txBody>
      </p:sp>
      <p:sp>
        <p:nvSpPr>
          <p:cNvPr id="121" name="Google Shape;121;p20"/>
          <p:cNvSpPr txBox="1">
            <a:spLocks noGrp="1"/>
          </p:cNvSpPr>
          <p:nvPr>
            <p:ph type="body" idx="4294967295"/>
          </p:nvPr>
        </p:nvSpPr>
        <p:spPr>
          <a:xfrm>
            <a:off x="215425" y="842350"/>
            <a:ext cx="4284600" cy="412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12-item resilience scale could be a factor in promoting success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Not true for the 12-item grit scale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Consistent with other work [9]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 number of possibilities for future work related to: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Transition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learner attitudes, behaviours and dispositions,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teaching and assessment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22" name="Google Shape;122;p20"/>
          <p:cNvSpPr txBox="1">
            <a:spLocks noGrp="1"/>
          </p:cNvSpPr>
          <p:nvPr>
            <p:ph type="body" idx="4294967295"/>
          </p:nvPr>
        </p:nvSpPr>
        <p:spPr>
          <a:xfrm>
            <a:off x="4683225" y="842350"/>
            <a:ext cx="3999900" cy="412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Possible further work: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i) Initiatives related to the active development of student resilience can be deployed and evaluated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ii) Replicating the study with larger cohorts and at other schools / colleges /universities to validate, increasing the sample size and strengthening the statistical basis.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iii) Using resilience in predictive models alongside other key factors in order to further augment and enhance the prediction of student success.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	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1"/>
          <p:cNvSpPr txBox="1">
            <a:spLocks noGrp="1"/>
          </p:cNvSpPr>
          <p:nvPr>
            <p:ph type="title" idx="4294967295"/>
          </p:nvPr>
        </p:nvSpPr>
        <p:spPr>
          <a:xfrm>
            <a:off x="773700" y="113900"/>
            <a:ext cx="7596600" cy="76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2"/>
                </a:solidFill>
              </a:rPr>
              <a:t>References</a:t>
            </a:r>
            <a:endParaRPr>
              <a:solidFill>
                <a:schemeClr val="lt2"/>
              </a:solidFill>
            </a:endParaRPr>
          </a:p>
        </p:txBody>
      </p:sp>
      <p:sp>
        <p:nvSpPr>
          <p:cNvPr id="128" name="Google Shape;128;p21"/>
          <p:cNvSpPr txBox="1">
            <a:spLocks noGrp="1"/>
          </p:cNvSpPr>
          <p:nvPr>
            <p:ph type="body" idx="4294967295"/>
          </p:nvPr>
        </p:nvSpPr>
        <p:spPr>
          <a:xfrm>
            <a:off x="273450" y="800075"/>
            <a:ext cx="8555100" cy="39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dirty="0"/>
              <a:t>[1] Jens </a:t>
            </a:r>
            <a:r>
              <a:rPr lang="en" sz="1100" dirty="0" err="1"/>
              <a:t>Bennedsen</a:t>
            </a:r>
            <a:r>
              <a:rPr lang="en" sz="1100" dirty="0"/>
              <a:t> and Michael E. Caspersen. 2019. Failure Rates in Introductory Programming: 12 Years Later. ACM Inroads 10, 2 (April 2019), 30–36. </a:t>
            </a:r>
            <a:r>
              <a:rPr lang="en" sz="1100" u="sng" dirty="0">
                <a:solidFill>
                  <a:schemeClr val="hlink"/>
                </a:solidFill>
                <a:hlinkClick r:id="rId3"/>
              </a:rPr>
              <a:t>https://doi.org/10.1145/3324888</a:t>
            </a:r>
            <a:r>
              <a:rPr lang="en" sz="1100" dirty="0"/>
              <a:t>  </a:t>
            </a:r>
            <a:endParaRPr sz="11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dirty="0"/>
              <a:t>[2] Jane Clarke (2010). Resilience: bounce back from whatever life throws at you. Crimson Publishing, USA.</a:t>
            </a:r>
            <a:endParaRPr sz="11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dirty="0"/>
              <a:t>[3] Angela L Duckworth, Christopher Peterson, Michael D Matthews, and Dennis R Kelly. 2007. Grit: perseverance and passion for long-term goals. Journal of personality and social psychology 92, 6 (2007), 1087. </a:t>
            </a:r>
            <a:r>
              <a:rPr lang="en" sz="1100" u="sng" dirty="0">
                <a:solidFill>
                  <a:schemeClr val="hlink"/>
                </a:solidFill>
                <a:hlinkClick r:id="rId4"/>
              </a:rPr>
              <a:t>https://doi.org/doi/10.1037/0022-3514.92.6.1087</a:t>
            </a:r>
            <a:r>
              <a:rPr lang="en" sz="1100" dirty="0"/>
              <a:t> </a:t>
            </a:r>
            <a:endParaRPr sz="11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dirty="0"/>
              <a:t>[4] Sarah Holdsworth, Michelle Turner, and Christina M. Scott-Young. 2018. . . .Not drowning, waving. Resilience and university: a student perspective. Studies in Higher Education 43, 11 (2018), 1837–1853. </a:t>
            </a:r>
            <a:r>
              <a:rPr lang="en" sz="1100" u="sng" dirty="0">
                <a:solidFill>
                  <a:schemeClr val="hlink"/>
                </a:solidFill>
                <a:hlinkClick r:id="rId5"/>
              </a:rPr>
              <a:t>https://doi.org/10.1080/03075079.2017.1284193</a:t>
            </a:r>
            <a:r>
              <a:rPr lang="en" sz="1100" dirty="0"/>
              <a:t>  </a:t>
            </a:r>
            <a:endParaRPr sz="11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dirty="0"/>
              <a:t>[5] Ann S. </a:t>
            </a:r>
            <a:r>
              <a:rPr lang="en" sz="1100" dirty="0" err="1"/>
              <a:t>Masten</a:t>
            </a:r>
            <a:r>
              <a:rPr lang="en" sz="1100" dirty="0"/>
              <a:t> and J. Douglas </a:t>
            </a:r>
            <a:r>
              <a:rPr lang="en" sz="1100" dirty="0" err="1"/>
              <a:t>Coatsworth</a:t>
            </a:r>
            <a:r>
              <a:rPr lang="en" sz="1100" dirty="0"/>
              <a:t>. 1995. Competence, resilience, &amp; psychopathology. In Wiley series on personality processes. Developmental psychopathology, Vol. 2. Risk, disorder, and adaptation, D. Cicchetti &amp; D. Cohen (Ed.). Vol. 2. Wiley, New York, 715–752</a:t>
            </a:r>
            <a:endParaRPr sz="11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dirty="0"/>
              <a:t>[6] Leo Porter, Cynthia Bailey Lee, and Beth Simon. 2013. Halving Fail Rates Using Peer Instruction: A Study of Four Computer Science Courses. In Proceeding of the 44th ACM Technical Symposium on Computer Science Education (Denver, Colorado, USA) (SIGCSE ’13). ACM, New York, NY, USA, 177–182. </a:t>
            </a:r>
            <a:r>
              <a:rPr lang="en" sz="1100" u="sng" dirty="0">
                <a:solidFill>
                  <a:schemeClr val="hlink"/>
                </a:solidFill>
                <a:hlinkClick r:id="rId6"/>
              </a:rPr>
              <a:t>https://doi.org/10.1145/2445196.2445250</a:t>
            </a:r>
            <a:r>
              <a:rPr lang="en" sz="1100" dirty="0"/>
              <a:t> </a:t>
            </a:r>
            <a:endParaRPr sz="11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dirty="0"/>
              <a:t>[7] Tom Prickett, Morgan Harvey, Julie Walters, </a:t>
            </a:r>
            <a:r>
              <a:rPr lang="en" sz="1100" dirty="0" err="1"/>
              <a:t>Longzhi</a:t>
            </a:r>
            <a:r>
              <a:rPr lang="en" sz="1100" dirty="0"/>
              <a:t> Yang and Tom Crick, 2020, Resilience and Effective Learning in First Year Undergraduate Computer Science, In Proceedings of the 2020 ACM Conference on Innovation and Technology in Computer Science Education(</a:t>
            </a:r>
            <a:r>
              <a:rPr lang="en" sz="1100" dirty="0" err="1"/>
              <a:t>ITiCSE</a:t>
            </a:r>
            <a:r>
              <a:rPr lang="en" sz="1100" dirty="0"/>
              <a:t> 2020). ACM In Press</a:t>
            </a:r>
            <a:endParaRPr sz="11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dirty="0"/>
              <a:t>[8] Martin E. P. Seligman. 2006. Learned Optimism: How to Change Your Mind and Your Life. Vintage, USA</a:t>
            </a:r>
            <a:endParaRPr sz="11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dirty="0"/>
              <a:t>[9] Nikki </a:t>
            </a:r>
            <a:r>
              <a:rPr lang="en" sz="1100" dirty="0" err="1"/>
              <a:t>Sigurdson</a:t>
            </a:r>
            <a:r>
              <a:rPr lang="en" sz="1100" dirty="0"/>
              <a:t> and Andrew Petersen. 2018. An Exploration of Grit in a CS1 Context. In Proceedings of the 18th </a:t>
            </a:r>
            <a:r>
              <a:rPr lang="en" sz="1100" dirty="0" err="1"/>
              <a:t>Koli</a:t>
            </a:r>
            <a:r>
              <a:rPr lang="en" sz="1100" dirty="0"/>
              <a:t> Calling International Conference on Computing Education Research (</a:t>
            </a:r>
            <a:r>
              <a:rPr lang="en" sz="1100" dirty="0" err="1"/>
              <a:t>Koli</a:t>
            </a:r>
            <a:r>
              <a:rPr lang="en" sz="1100" dirty="0"/>
              <a:t>, Finland) (</a:t>
            </a:r>
            <a:r>
              <a:rPr lang="en" sz="1100" dirty="0" err="1"/>
              <a:t>Koli</a:t>
            </a:r>
            <a:r>
              <a:rPr lang="en" sz="1100" dirty="0"/>
              <a:t> Calling ’18). ACM, Article 23, 23:1–23:5 pages. </a:t>
            </a:r>
            <a:r>
              <a:rPr lang="en" sz="1100" u="sng" dirty="0">
                <a:solidFill>
                  <a:schemeClr val="hlink"/>
                </a:solidFill>
                <a:hlinkClick r:id="rId7"/>
              </a:rPr>
              <a:t>https://doi.org/10.1145/3279720.3279743</a:t>
            </a:r>
            <a:r>
              <a:rPr lang="en" sz="1100" dirty="0"/>
              <a:t> </a:t>
            </a:r>
            <a:endParaRPr sz="11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dirty="0"/>
              <a:t>[10] Caroline Walker, Alan </a:t>
            </a:r>
            <a:r>
              <a:rPr lang="en" sz="1100" dirty="0" err="1"/>
              <a:t>Gleaves</a:t>
            </a:r>
            <a:r>
              <a:rPr lang="en" sz="1100" dirty="0"/>
              <a:t>, and John Grey. 2006. Can students within higher education learn to be resilient and, educationally speaking, does it matter? Educational Studies 32, 3 (2006), 251–264. </a:t>
            </a:r>
            <a:r>
              <a:rPr lang="en" sz="1100" u="sng" dirty="0">
                <a:solidFill>
                  <a:schemeClr val="hlink"/>
                </a:solidFill>
                <a:hlinkClick r:id="rId8"/>
              </a:rPr>
              <a:t>https://doi.org/10.1080/03055690600631184</a:t>
            </a:r>
            <a:r>
              <a:rPr lang="en" sz="1100" dirty="0"/>
              <a:t> </a:t>
            </a:r>
            <a:endParaRPr sz="10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1143</Words>
  <Application>Microsoft Macintosh PowerPoint</Application>
  <PresentationFormat>On-screen Show (16:9)</PresentationFormat>
  <Paragraphs>111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Roboto</vt:lpstr>
      <vt:lpstr>Arial</vt:lpstr>
      <vt:lpstr>Material</vt:lpstr>
      <vt:lpstr>Cambridge Computing Education Research Symposium 2020     Exploring Resilience for Effective Learning in Computer Science Education</vt:lpstr>
      <vt:lpstr>Overview</vt:lpstr>
      <vt:lpstr>Background and Context</vt:lpstr>
      <vt:lpstr>Research Methods</vt:lpstr>
      <vt:lpstr>Findings - Grit Correlation Analysis</vt:lpstr>
      <vt:lpstr>Findings - Grit Correlation Analysis</vt:lpstr>
      <vt:lpstr>Limitations</vt:lpstr>
      <vt:lpstr>Conclusions and Implications</vt:lpstr>
      <vt:lpstr>References</vt:lpstr>
      <vt:lpstr>Any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Cambridge Computing Education Research Symposium   Exploring Resilience for Effective Learning in Computer Science Education</dc:title>
  <dc:creator>Tom</dc:creator>
  <cp:lastModifiedBy>Crick Thomas.</cp:lastModifiedBy>
  <cp:revision>5</cp:revision>
  <dcterms:modified xsi:type="dcterms:W3CDTF">2020-04-01T08:49:48Z</dcterms:modified>
</cp:coreProperties>
</file>