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23"/>
  </p:notesMasterIdLst>
  <p:handoutMasterIdLst>
    <p:handoutMasterId r:id="rId24"/>
  </p:handoutMasterIdLst>
  <p:sldIdLst>
    <p:sldId id="536" r:id="rId5"/>
    <p:sldId id="554" r:id="rId6"/>
    <p:sldId id="558" r:id="rId7"/>
    <p:sldId id="575" r:id="rId8"/>
    <p:sldId id="905" r:id="rId9"/>
    <p:sldId id="499" r:id="rId10"/>
    <p:sldId id="976" r:id="rId11"/>
    <p:sldId id="942" r:id="rId12"/>
    <p:sldId id="947" r:id="rId13"/>
    <p:sldId id="978" r:id="rId14"/>
    <p:sldId id="979" r:id="rId15"/>
    <p:sldId id="980" r:id="rId16"/>
    <p:sldId id="986" r:id="rId17"/>
    <p:sldId id="989" r:id="rId18"/>
    <p:sldId id="981" r:id="rId19"/>
    <p:sldId id="982" r:id="rId20"/>
    <p:sldId id="983" r:id="rId21"/>
    <p:sldId id="990" r:id="rId22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CBA4B85-418F-A347-98D8-0F76DFFC8D74}">
          <p14:sldIdLst>
            <p14:sldId id="536"/>
            <p14:sldId id="554"/>
            <p14:sldId id="558"/>
            <p14:sldId id="575"/>
            <p14:sldId id="905"/>
            <p14:sldId id="499"/>
            <p14:sldId id="976"/>
            <p14:sldId id="942"/>
            <p14:sldId id="947"/>
            <p14:sldId id="978"/>
            <p14:sldId id="979"/>
            <p14:sldId id="980"/>
            <p14:sldId id="986"/>
            <p14:sldId id="989"/>
            <p14:sldId id="981"/>
            <p14:sldId id="982"/>
            <p14:sldId id="983"/>
            <p14:sldId id="9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son Twiner" initials="AT" lastIdx="2" clrIdx="0">
    <p:extLst>
      <p:ext uri="{19B8F6BF-5375-455C-9EA6-DF929625EA0E}">
        <p15:presenceInfo xmlns:p15="http://schemas.microsoft.com/office/powerpoint/2012/main" userId="S::ajt213@cam.ac.uk::69655f03-6e5a-489e-8caa-0a5cbe97184e" providerId="AD"/>
      </p:ext>
    </p:extLst>
  </p:cmAuthor>
  <p:cmAuthor id="2" name="Louis Major" initials="LM" lastIdx="3" clrIdx="1">
    <p:extLst>
      <p:ext uri="{19B8F6BF-5375-455C-9EA6-DF929625EA0E}">
        <p15:presenceInfo xmlns:p15="http://schemas.microsoft.com/office/powerpoint/2012/main" userId="S::lcm54@cam.ac.uk::4d833ae0-effb-4bfd-9d62-a90361cc837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50"/>
    <a:srgbClr val="CB0001"/>
    <a:srgbClr val="000000"/>
    <a:srgbClr val="E196A3"/>
    <a:srgbClr val="3EA41F"/>
    <a:srgbClr val="FF7E79"/>
    <a:srgbClr val="0056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80" autoAdjust="0"/>
    <p:restoredTop sz="78091" autoAdjust="0"/>
  </p:normalViewPr>
  <p:slideViewPr>
    <p:cSldViewPr>
      <p:cViewPr varScale="1">
        <p:scale>
          <a:sx n="49" d="100"/>
          <a:sy n="49" d="100"/>
        </p:scale>
        <p:origin x="1792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2048" y="-13151068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18D78923-7F60-7C48-96B3-59B85A36758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C96894F5-7FA9-424C-ADD9-55238245335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8E58E0C9-FA0D-5149-B0F1-C3134120B7E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038BEDC3-7343-4145-8942-0FC3ACFB511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C836409-E389-AE4E-B455-CD4EE8B9A2C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2A6FCCFB-1829-9C46-96DD-7B0A59477FA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6AECD823-A1DA-5A4A-9233-73DFFFF025E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5AB35A2D-D2B2-C44B-8CD8-8D0044B32AB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9423F146-01D2-E84C-A7FF-45CC46BBF4B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43000" y="4343400"/>
            <a:ext cx="455612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79CE2C5F-F85A-4241-8068-F413F9F6A48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199" name="Rectangle 7">
            <a:extLst>
              <a:ext uri="{FF2B5EF4-FFF2-40B4-BE49-F238E27FC236}">
                <a16:creationId xmlns:a16="http://schemas.microsoft.com/office/drawing/2014/main" id="{8F6EC9D3-58FF-3C47-BED3-53FBED7C72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F10C086F-58F5-FC4F-A5FF-436CFCF99D1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altLang="en-US" b="0" dirty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5160A219-02F0-9B4C-922A-B31AF954D9EB}" type="slidenum">
              <a:rPr lang="en-GB" altLang="en-US" smtClean="0"/>
              <a:pPr>
                <a:spcBef>
                  <a:spcPct val="0"/>
                </a:spcBef>
                <a:defRPr/>
              </a:pPr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365579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0C086F-58F5-FC4F-A5FF-436CFCF99D18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81531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Year 8 Computing class</a:t>
            </a:r>
            <a:endParaRPr lang="en-GB" sz="1200" dirty="0"/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0C086F-58F5-FC4F-A5FF-436CFCF99D18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419034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0C086F-58F5-FC4F-A5FF-436CFCF99D18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90994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0C086F-58F5-FC4F-A5FF-436CFCF99D18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82122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0C086F-58F5-FC4F-A5FF-436CFCF99D18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338020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0C086F-58F5-FC4F-A5FF-436CFCF99D18}" type="slidenum">
              <a:rPr lang="en-GB" altLang="en-US" smtClean="0"/>
              <a:pPr>
                <a:defRPr/>
              </a:pPr>
              <a:t>17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42094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0C086F-58F5-FC4F-A5FF-436CFCF99D18}" type="slidenum">
              <a:rPr lang="en-GB" altLang="en-US" smtClean="0"/>
              <a:pPr>
                <a:defRPr/>
              </a:pPr>
              <a:t>18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14043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0C086F-58F5-FC4F-A5FF-436CFCF99D18}" type="slidenum">
              <a:rPr lang="en-GB" altLang="en-US" smtClean="0"/>
              <a:pPr>
                <a:defRPr/>
              </a:pPr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80849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5160A219-02F0-9B4C-922A-B31AF954D9EB}" type="slidenum">
              <a:rPr lang="en-GB" altLang="en-US" smtClean="0"/>
              <a:pPr>
                <a:spcBef>
                  <a:spcPct val="0"/>
                </a:spcBef>
                <a:defRPr/>
              </a:pPr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46010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0C086F-58F5-FC4F-A5FF-436CFCF99D18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76725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altLang="en-US" b="0" dirty="0">
              <a:highlight>
                <a:srgbClr val="FFFF00"/>
              </a:highlight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5C4D5D-3F10-4247-9F8D-628E844FE58B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347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ts val="2000"/>
              </a:spcAft>
              <a:buClrTx/>
              <a:buSzTx/>
              <a:buFont typeface="Arial" charset="0"/>
              <a:buNone/>
              <a:tabLst/>
              <a:defRPr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5C4D5D-3F10-4247-9F8D-628E844FE58B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250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altLang="en-US" b="0" dirty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5160A219-02F0-9B4C-922A-B31AF954D9EB}" type="slidenum">
              <a:rPr lang="en-GB" altLang="en-US" smtClean="0"/>
              <a:pPr>
                <a:spcBef>
                  <a:spcPct val="0"/>
                </a:spcBef>
                <a:defRPr/>
              </a:pPr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34946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0C086F-58F5-FC4F-A5FF-436CFCF99D18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24350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0C086F-58F5-FC4F-A5FF-436CFCF99D18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62182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9C6E5-23A9-9844-8AC8-FDBEFCF44D5A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AACA7-0F42-2842-80A6-7D694991DED8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7" name="Rectangle 24"/>
          <p:cNvSpPr>
            <a:spLocks noChangeArrowheads="1"/>
          </p:cNvSpPr>
          <p:nvPr userDrawn="1"/>
        </p:nvSpPr>
        <p:spPr bwMode="auto">
          <a:xfrm>
            <a:off x="384175" y="5548313"/>
            <a:ext cx="8374063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altLang="en-US" b="1">
                <a:solidFill>
                  <a:schemeClr val="tx2"/>
                </a:solidFill>
              </a:rPr>
              <a:t>Faculty of Education</a:t>
            </a:r>
          </a:p>
        </p:txBody>
      </p:sp>
    </p:spTree>
    <p:extLst>
      <p:ext uri="{BB962C8B-B14F-4D97-AF65-F5344CB8AC3E}">
        <p14:creationId xmlns:p14="http://schemas.microsoft.com/office/powerpoint/2010/main" val="3669756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9C6E5-23A9-9844-8AC8-FDBEFCF44D5A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6ABF03-729B-104D-8779-95A6FA4AA9CB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75404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9C6E5-23A9-9844-8AC8-FDBEFCF44D5A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A217D1-46D3-834E-AB3E-5102C3EE5CF4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15876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9C6E5-23A9-9844-8AC8-FDBEFCF44D5A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F5BF2-02A3-234C-95B8-3A997B1228DC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58469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9C6E5-23A9-9844-8AC8-FDBEFCF44D5A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2286EF-2846-7243-9FCC-A1EC26EBA52A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31225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9C6E5-23A9-9844-8AC8-FDBEFCF44D5A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F2953F-AB68-0E47-BB24-C1CE810E8DE1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73850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9C6E5-23A9-9844-8AC8-FDBEFCF44D5A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75AB6B-5690-2740-826A-CE82D9A7931C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42285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9C6E5-23A9-9844-8AC8-FDBEFCF44D5A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0CCCB0-4A6A-FF4F-8CF7-BD225184B9F3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63277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9C6E5-23A9-9844-8AC8-FDBEFCF44D5A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31FBDD-CA72-DB42-9BE9-DC7813B3E405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80068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9C6E5-23A9-9844-8AC8-FDBEFCF44D5A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428AFF-0142-604F-A744-3006F732991E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07640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9C6E5-23A9-9844-8AC8-FDBEFCF44D5A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473139-443D-3C41-B372-2DA5D7A8B5DB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2146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9C6E5-23A9-9844-8AC8-FDBEFCF44D5A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D1BE535-D522-4B46-A652-77A18402C3C2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38519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
<Relationships xmlns="http://schemas.openxmlformats.org/package/2006/relationships"><Relationship Id="rId8" Type="http://schemas.openxmlformats.org/officeDocument/2006/relationships/hyperlink" Target="about:blank" TargetMode="External"/><Relationship Id="rId3" Type="http://schemas.openxmlformats.org/officeDocument/2006/relationships/image" Target="../media/image7.png"/><Relationship Id="rId7" Type="http://schemas.openxmlformats.org/officeDocument/2006/relationships/hyperlink" Target="about:blank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about:blank" TargetMode="External"/><Relationship Id="rId5" Type="http://schemas.openxmlformats.org/officeDocument/2006/relationships/hyperlink" Target="about:blank" TargetMode="External"/><Relationship Id="rId4" Type="http://schemas.openxmlformats.org/officeDocument/2006/relationships/hyperlink" Target="about:blank" TargetMode="External"/></Relationships>
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04ADDEF-9429-9D4C-962B-939C63FB65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72" r="8235" b="-1"/>
          <a:stretch/>
        </p:blipFill>
        <p:spPr>
          <a:xfrm>
            <a:off x="-1" y="1124744"/>
            <a:ext cx="5287337" cy="5733256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19AE98B8-B73A-4724-B639-017087F92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96"/>
          <a:stretch/>
        </p:blipFill>
        <p:spPr>
          <a:xfrm>
            <a:off x="0" y="-7245"/>
            <a:ext cx="9150350" cy="6871595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82843141-2333-BD4C-AEBF-4D57E581C22C}"/>
              </a:ext>
            </a:extLst>
          </p:cNvPr>
          <p:cNvSpPr txBox="1">
            <a:spLocks noChangeArrowheads="1"/>
          </p:cNvSpPr>
          <p:nvPr/>
        </p:nvSpPr>
        <p:spPr>
          <a:xfrm>
            <a:off x="5436096" y="1500200"/>
            <a:ext cx="3791347" cy="30089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200" b="1" dirty="0"/>
              <a:t>Enabling School Computing to respond to a skills mismatch between Education and the ‘World of Work’</a:t>
            </a:r>
          </a:p>
          <a:p>
            <a:pPr marL="0" indent="0">
              <a:buNone/>
            </a:pPr>
            <a:endParaRPr lang="en-GB" sz="3200" b="1" dirty="0"/>
          </a:p>
          <a:p>
            <a:pPr marL="0" indent="0">
              <a:buNone/>
            </a:pPr>
            <a:r>
              <a:rPr lang="en-GB" sz="1800" b="1" dirty="0"/>
              <a:t>Alison Twiner, Jo Shillingford, </a:t>
            </a:r>
          </a:p>
          <a:p>
            <a:pPr marL="0" indent="0">
              <a:buNone/>
            </a:pPr>
            <a:r>
              <a:rPr lang="en-GB" sz="1800" b="1" dirty="0"/>
              <a:t>Louis Major and Rupert Wegerif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DCE4B58-6079-1849-B410-62538A71FA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9881" y="151201"/>
            <a:ext cx="1357132" cy="6785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2CE75F-46F3-6242-B175-C697CA20FF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8344" y="186666"/>
            <a:ext cx="1357132" cy="6076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205D4E-DE6E-0E48-B1AE-A0F5605B91E3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3" b="16997"/>
          <a:stretch/>
        </p:blipFill>
        <p:spPr bwMode="auto">
          <a:xfrm>
            <a:off x="7289419" y="6209885"/>
            <a:ext cx="1743075" cy="4140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FE90939F-E4D8-2841-96F7-A205C5812731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6397673" y="6117720"/>
            <a:ext cx="820626" cy="73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02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0D854D-B111-8B4E-8877-718720478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</a:blip>
          <a:srcRect l="9570" t="6952" r="6660" b="6952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476672"/>
            <a:ext cx="8928992" cy="754142"/>
          </a:xfrm>
        </p:spPr>
        <p:txBody>
          <a:bodyPr>
            <a:normAutofit/>
          </a:bodyPr>
          <a:lstStyle/>
          <a:p>
            <a:pPr algn="ctr"/>
            <a:r>
              <a:rPr lang="en-GB" sz="4500" b="1" dirty="0">
                <a:latin typeface="Arial" panose="020B0604020202020204" pitchFamily="34" charset="0"/>
                <a:cs typeface="Arial" panose="020B0604020202020204" pitchFamily="34" charset="0"/>
              </a:rPr>
              <a:t>Where we’re at now…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531" y="1412776"/>
            <a:ext cx="8424936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Phase 1, Iteration 1 complete in ‘lead research schools’</a:t>
            </a:r>
          </a:p>
          <a:p>
            <a:pPr marL="0" indent="0"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Computing: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seven Year 8 classes in two schools;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five teachers;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200+ students.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Data includes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nine lesson observations;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three student focus groups;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58 surveys with students.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380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77481-1421-4AC3-846F-85D9DD858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92696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Voices from the classroom: </a:t>
            </a:r>
            <a:b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500" b="1" dirty="0">
                <a:latin typeface="Arial" panose="020B0604020202020204" pitchFamily="34" charset="0"/>
                <a:cs typeface="Arial" panose="020B0604020202020204" pitchFamily="34" charset="0"/>
              </a:rPr>
              <a:t>Computing Teacher and Careers Leader perspective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853F9-0F07-47CD-976E-C88BA39AC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708920"/>
            <a:ext cx="7886700" cy="435133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Why I decided to take part</a:t>
            </a:r>
          </a:p>
          <a:p>
            <a:pPr>
              <a:spcAft>
                <a:spcPts val="600"/>
              </a:spcAft>
            </a:pP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World of Work</a:t>
            </a:r>
          </a:p>
          <a:p>
            <a:pPr>
              <a:spcAft>
                <a:spcPts val="600"/>
              </a:spcAft>
            </a:pP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Group work and ground rules</a:t>
            </a:r>
          </a:p>
          <a:p>
            <a:pPr>
              <a:spcAft>
                <a:spcPts val="600"/>
              </a:spcAft>
            </a:pP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Challenge</a:t>
            </a:r>
          </a:p>
          <a:p>
            <a:pPr>
              <a:spcAft>
                <a:spcPts val="600"/>
              </a:spcAft>
            </a:pP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Overcoming barriers</a:t>
            </a:r>
          </a:p>
          <a:p>
            <a:pPr>
              <a:spcAft>
                <a:spcPts val="600"/>
              </a:spcAft>
            </a:pP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Gender difference – who doesn’t love Computing!</a:t>
            </a:r>
          </a:p>
          <a:p>
            <a:pPr>
              <a:spcAft>
                <a:spcPts val="600"/>
              </a:spcAft>
            </a:pP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Positivity all around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ADE399-B440-42F8-A07A-0E495CCA2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9570" t="6952" r="6660" b="6952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7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0D854D-B111-8B4E-8877-718720478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</a:blip>
          <a:srcRect l="9570" t="6952" r="6660" b="6952"/>
          <a:stretch/>
        </p:blipFill>
        <p:spPr>
          <a:xfrm>
            <a:off x="6490" y="0"/>
            <a:ext cx="9144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50" y="65068"/>
            <a:ext cx="8928992" cy="754142"/>
          </a:xfrm>
        </p:spPr>
        <p:txBody>
          <a:bodyPr>
            <a:normAutofit/>
          </a:bodyPr>
          <a:lstStyle/>
          <a:p>
            <a:pPr algn="ctr"/>
            <a:r>
              <a:rPr lang="en-GB" sz="4500" b="1" dirty="0">
                <a:latin typeface="Arial" panose="020B0604020202020204" pitchFamily="34" charset="0"/>
                <a:cs typeface="Arial" panose="020B0604020202020204" pitchFamily="34" charset="0"/>
              </a:rPr>
              <a:t>C2C in the Computing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532" y="1605924"/>
            <a:ext cx="8424936" cy="4968552"/>
          </a:xfrm>
        </p:spPr>
        <p:txBody>
          <a:bodyPr>
            <a:normAutofit/>
          </a:bodyPr>
          <a:lstStyle/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8A058E-4953-4FC4-8D78-B133415DBC7F}"/>
              </a:ext>
            </a:extLst>
          </p:cNvPr>
          <p:cNvSpPr txBox="1"/>
          <p:nvPr/>
        </p:nvSpPr>
        <p:spPr>
          <a:xfrm>
            <a:off x="232220" y="723771"/>
            <a:ext cx="867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Developing ‘Jaz Enterprises’ and ‘The Jaz One’</a:t>
            </a: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7D1B54B9-4ADA-492E-894D-C0C0BDB9468C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48305" t="18318" r="17572" b="48789"/>
          <a:stretch/>
        </p:blipFill>
        <p:spPr bwMode="auto">
          <a:xfrm>
            <a:off x="232220" y="1164185"/>
            <a:ext cx="3096344" cy="19442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6A656A-D686-4A9D-ACF8-7860AC336215}"/>
              </a:ext>
            </a:extLst>
          </p:cNvPr>
          <p:cNvSpPr/>
          <p:nvPr/>
        </p:nvSpPr>
        <p:spPr>
          <a:xfrm>
            <a:off x="80450" y="3108401"/>
            <a:ext cx="3334503" cy="95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dirty="0">
                <a:ea typeface="Calibri" panose="020F0502020204030204" pitchFamily="34" charset="0"/>
                <a:cs typeface="Arial" panose="020B0604020202020204" pitchFamily="34" charset="0"/>
              </a:rPr>
              <a:t>18.30: [Designing the prototype (L); using Scratch to demonstrate the interface (R)]</a:t>
            </a:r>
            <a:endParaRPr lang="en-GB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74757A-915C-42C0-9218-A3993897A4A9}"/>
              </a:ext>
            </a:extLst>
          </p:cNvPr>
          <p:cNvPicPr/>
          <p:nvPr/>
        </p:nvPicPr>
        <p:blipFill rotWithShape="1">
          <a:blip r:embed="rId5"/>
          <a:srcRect l="36229" t="29151" r="5052" b="36379"/>
          <a:stretch/>
        </p:blipFill>
        <p:spPr bwMode="auto">
          <a:xfrm>
            <a:off x="4232223" y="1149826"/>
            <a:ext cx="4208716" cy="16533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D5386EF-D3B0-425A-8392-DA0DFF76F8D6}"/>
              </a:ext>
            </a:extLst>
          </p:cNvPr>
          <p:cNvSpPr/>
          <p:nvPr/>
        </p:nvSpPr>
        <p:spPr>
          <a:xfrm>
            <a:off x="4192787" y="2980084"/>
            <a:ext cx="4572000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dirty="0">
                <a:cs typeface="Arial" panose="020B0604020202020204" pitchFamily="34" charset="0"/>
              </a:rPr>
              <a:t>22.02</a:t>
            </a:r>
            <a:endParaRPr lang="en-GB" dirty="0"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dirty="0">
                <a:cs typeface="Arial" panose="020B0604020202020204" pitchFamily="34" charset="0"/>
              </a:rPr>
              <a:t>L: ‘Yes!  I’m a genius!’</a:t>
            </a:r>
            <a:endParaRPr lang="en-GB" dirty="0"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8E0777-BB39-49D5-A856-B46E5AAEA994}"/>
              </a:ext>
            </a:extLst>
          </p:cNvPr>
          <p:cNvPicPr/>
          <p:nvPr/>
        </p:nvPicPr>
        <p:blipFill rotWithShape="1">
          <a:blip r:embed="rId6"/>
          <a:srcRect l="11522" t="36500" r="2393" b="31793"/>
          <a:stretch/>
        </p:blipFill>
        <p:spPr bwMode="auto">
          <a:xfrm>
            <a:off x="182479" y="4698802"/>
            <a:ext cx="4004659" cy="15610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3638F10-585C-4FA2-B8E6-0720FEBF00B4}"/>
              </a:ext>
            </a:extLst>
          </p:cNvPr>
          <p:cNvSpPr/>
          <p:nvPr/>
        </p:nvSpPr>
        <p:spPr>
          <a:xfrm>
            <a:off x="80450" y="4060967"/>
            <a:ext cx="42087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L [suggesting text to </a:t>
            </a:r>
            <a:r>
              <a:rPr lang="en-US" dirty="0" err="1">
                <a:cs typeface="Arial" panose="020B0604020202020204" pitchFamily="34" charset="0"/>
              </a:rPr>
              <a:t>programme</a:t>
            </a:r>
            <a:r>
              <a:rPr lang="en-US" dirty="0">
                <a:cs typeface="Arial" panose="020B0604020202020204" pitchFamily="34" charset="0"/>
              </a:rPr>
              <a:t> in]: ‘What time is Bingo tomorrow?’</a:t>
            </a:r>
            <a:endParaRPr lang="en-GB" dirty="0"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D10D1D-5EF6-4CFC-AE49-E2A8848B796B}"/>
              </a:ext>
            </a:extLst>
          </p:cNvPr>
          <p:cNvSpPr/>
          <p:nvPr/>
        </p:nvSpPr>
        <p:spPr>
          <a:xfrm>
            <a:off x="107504" y="6176059"/>
            <a:ext cx="3651250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dirty="0">
                <a:cs typeface="Arial" panose="020B0604020202020204" pitchFamily="34" charset="0"/>
              </a:rPr>
              <a:t>22.15</a:t>
            </a:r>
            <a:endParaRPr lang="en-GB" dirty="0"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dirty="0">
                <a:cs typeface="Arial" panose="020B0604020202020204" pitchFamily="34" charset="0"/>
              </a:rPr>
              <a:t>R [liking the suggestion]: ‘Bingo!’</a:t>
            </a:r>
            <a:endParaRPr lang="en-GB" dirty="0"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3AA1024-61F7-4D6C-8C25-D2124D5FFB7B}"/>
              </a:ext>
            </a:extLst>
          </p:cNvPr>
          <p:cNvPicPr/>
          <p:nvPr/>
        </p:nvPicPr>
        <p:blipFill rotWithShape="1">
          <a:blip r:embed="rId7"/>
          <a:srcRect l="37669" t="28364" r="4609" b="29880"/>
          <a:stretch/>
        </p:blipFill>
        <p:spPr bwMode="auto">
          <a:xfrm>
            <a:off x="5007978" y="3797151"/>
            <a:ext cx="3718452" cy="17966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CD8336-30C4-4562-83DA-FA73C63D4FA1}"/>
              </a:ext>
            </a:extLst>
          </p:cNvPr>
          <p:cNvSpPr/>
          <p:nvPr/>
        </p:nvSpPr>
        <p:spPr>
          <a:xfrm>
            <a:off x="4599056" y="5677915"/>
            <a:ext cx="4780760" cy="95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dirty="0">
                <a:cs typeface="Arial" panose="020B0604020202020204" pitchFamily="34" charset="0"/>
              </a:rPr>
              <a:t>23.10</a:t>
            </a:r>
            <a:endParaRPr lang="en-GB" dirty="0"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dirty="0">
                <a:cs typeface="Arial" panose="020B0604020202020204" pitchFamily="34" charset="0"/>
              </a:rPr>
              <a:t>L: ‘There we go, there’s our phone. It’s beautiful!  Personally, I think that looks cool!’ </a:t>
            </a:r>
            <a:endParaRPr lang="en-GB" dirty="0">
              <a:cs typeface="Arial" panose="020B0604020202020204" pitchFamily="34" charset="0"/>
            </a:endParaRPr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F9168BC4-8011-4C3F-897F-DDF75F42E3A8}"/>
              </a:ext>
            </a:extLst>
          </p:cNvPr>
          <p:cNvCxnSpPr>
            <a:cxnSpLocks/>
          </p:cNvCxnSpPr>
          <p:nvPr/>
        </p:nvCxnSpPr>
        <p:spPr>
          <a:xfrm rot="16200000" flipH="1">
            <a:off x="1422809" y="3452338"/>
            <a:ext cx="5410695" cy="833579"/>
          </a:xfrm>
          <a:prstGeom prst="bentConnector3">
            <a:avLst>
              <a:gd name="adj1" fmla="val 5265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E03D6E9-3394-4B12-89A8-5B6677C15F6F}"/>
              </a:ext>
            </a:extLst>
          </p:cNvPr>
          <p:cNvCxnSpPr>
            <a:cxnSpLocks/>
          </p:cNvCxnSpPr>
          <p:nvPr/>
        </p:nvCxnSpPr>
        <p:spPr>
          <a:xfrm flipH="1" flipV="1">
            <a:off x="255151" y="4004321"/>
            <a:ext cx="3464521" cy="15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850BDD6-2C12-4315-B085-242FF144FC25}"/>
              </a:ext>
            </a:extLst>
          </p:cNvPr>
          <p:cNvCxnSpPr>
            <a:cxnSpLocks/>
          </p:cNvCxnSpPr>
          <p:nvPr/>
        </p:nvCxnSpPr>
        <p:spPr>
          <a:xfrm>
            <a:off x="3711366" y="3651999"/>
            <a:ext cx="49892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36CD0F2-F0BB-4848-9F25-F2080A350FAA}"/>
              </a:ext>
            </a:extLst>
          </p:cNvPr>
          <p:cNvCxnSpPr>
            <a:cxnSpLocks/>
          </p:cNvCxnSpPr>
          <p:nvPr/>
        </p:nvCxnSpPr>
        <p:spPr>
          <a:xfrm>
            <a:off x="4539385" y="3662444"/>
            <a:ext cx="1809" cy="341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1B607D23-3293-4B54-9E7A-36475067DBCA}"/>
              </a:ext>
            </a:extLst>
          </p:cNvPr>
          <p:cNvSpPr/>
          <p:nvPr/>
        </p:nvSpPr>
        <p:spPr>
          <a:xfrm>
            <a:off x="3491880" y="1988840"/>
            <a:ext cx="511019" cy="2975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15409D76-858E-4B5A-81E0-FE09079585D5}"/>
              </a:ext>
            </a:extLst>
          </p:cNvPr>
          <p:cNvSpPr/>
          <p:nvPr/>
        </p:nvSpPr>
        <p:spPr>
          <a:xfrm>
            <a:off x="4310981" y="4815663"/>
            <a:ext cx="511019" cy="2975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44151386-8D34-4455-8AE8-4B3A536D5BB6}"/>
              </a:ext>
            </a:extLst>
          </p:cNvPr>
          <p:cNvSpPr/>
          <p:nvPr/>
        </p:nvSpPr>
        <p:spPr>
          <a:xfrm rot="8296613">
            <a:off x="3757643" y="3701455"/>
            <a:ext cx="511019" cy="2975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346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628B6B1-600A-4724-A38F-7D07AAE7BB39}"/>
              </a:ext>
            </a:extLst>
          </p:cNvPr>
          <p:cNvSpPr/>
          <p:nvPr/>
        </p:nvSpPr>
        <p:spPr>
          <a:xfrm>
            <a:off x="107504" y="188640"/>
            <a:ext cx="3024336" cy="1849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cs typeface="Arial" panose="020B0604020202020204" pitchFamily="34" charset="0"/>
              </a:rPr>
              <a:t>28.11</a:t>
            </a:r>
            <a:endParaRPr lang="en-GB" dirty="0"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cs typeface="Arial" panose="020B0604020202020204" pitchFamily="34" charset="0"/>
              </a:rPr>
              <a:t>L: ‘The Jaz phone TM’</a:t>
            </a:r>
            <a:endParaRPr lang="en-GB" dirty="0"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cs typeface="Arial" panose="020B0604020202020204" pitchFamily="34" charset="0"/>
              </a:rPr>
              <a:t>R: ‘Put “The Jaz Phone”. That’s our name – Jaz Enterprises!’</a:t>
            </a:r>
            <a:endParaRPr lang="en-GB" dirty="0"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cs typeface="Arial" panose="020B0604020202020204" pitchFamily="34" charset="0"/>
              </a:rPr>
              <a:t>L: ‘Jaz One!’</a:t>
            </a:r>
            <a:endParaRPr lang="en-GB" dirty="0"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81348C-8286-4DC9-B1CE-D1C7B05B3756}"/>
              </a:ext>
            </a:extLst>
          </p:cNvPr>
          <p:cNvPicPr/>
          <p:nvPr/>
        </p:nvPicPr>
        <p:blipFill rotWithShape="1">
          <a:blip r:embed="rId2"/>
          <a:srcRect l="50964" t="18743" r="3611" b="47858"/>
          <a:stretch/>
        </p:blipFill>
        <p:spPr bwMode="auto">
          <a:xfrm>
            <a:off x="3282949" y="372164"/>
            <a:ext cx="2603500" cy="1504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47B2BEA-CAC3-4B7B-AE56-5FEA92830C8C}"/>
              </a:ext>
            </a:extLst>
          </p:cNvPr>
          <p:cNvSpPr/>
          <p:nvPr/>
        </p:nvSpPr>
        <p:spPr>
          <a:xfrm>
            <a:off x="5886449" y="8927"/>
            <a:ext cx="3257551" cy="2145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cs typeface="Arial" panose="020B0604020202020204" pitchFamily="34" charset="0"/>
              </a:rPr>
              <a:t>29.15</a:t>
            </a:r>
            <a:endParaRPr lang="en-GB" dirty="0"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cs typeface="Arial" panose="020B0604020202020204" pitchFamily="34" charset="0"/>
              </a:rPr>
              <a:t>L: ‘R – are you finished?’</a:t>
            </a:r>
            <a:endParaRPr lang="en-GB" dirty="0"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cs typeface="Arial" panose="020B0604020202020204" pitchFamily="34" charset="0"/>
              </a:rPr>
              <a:t>R: ‘Let me save. I’m pretty much done. Do you want to test it?’</a:t>
            </a:r>
            <a:endParaRPr lang="en-GB" dirty="0"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cs typeface="Arial" panose="020B0604020202020204" pitchFamily="34" charset="0"/>
              </a:rPr>
              <a:t>L: ‘Right can I play?’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cs typeface="Arial" panose="020B0604020202020204" pitchFamily="34" charset="0"/>
              </a:rPr>
              <a:t>[L and R swap seats]</a:t>
            </a:r>
            <a:endParaRPr lang="en-GB" dirty="0"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8EDE78E-8638-4C1D-B4C8-4AE447180EB4}"/>
              </a:ext>
            </a:extLst>
          </p:cNvPr>
          <p:cNvPicPr/>
          <p:nvPr/>
        </p:nvPicPr>
        <p:blipFill rotWithShape="1">
          <a:blip r:embed="rId3"/>
          <a:srcRect t="30581" r="16131" b="34329"/>
          <a:stretch/>
        </p:blipFill>
        <p:spPr bwMode="auto">
          <a:xfrm>
            <a:off x="168430" y="2206911"/>
            <a:ext cx="3257550" cy="10712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8815401-39A2-405C-96F8-25073304682E}"/>
              </a:ext>
            </a:extLst>
          </p:cNvPr>
          <p:cNvSpPr/>
          <p:nvPr/>
        </p:nvSpPr>
        <p:spPr>
          <a:xfrm>
            <a:off x="168430" y="3217137"/>
            <a:ext cx="3766619" cy="1256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cs typeface="Arial" panose="020B0604020202020204" pitchFamily="34" charset="0"/>
              </a:rPr>
              <a:t>30.13</a:t>
            </a:r>
            <a:endParaRPr lang="en-GB" dirty="0"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cs typeface="Arial" panose="020B0604020202020204" pitchFamily="34" charset="0"/>
              </a:rPr>
              <a:t>L [reads]: ‘Bob has gone shopping! Jim is not available right now!’</a:t>
            </a:r>
            <a:endParaRPr lang="en-GB" dirty="0"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cs typeface="Arial" panose="020B0604020202020204" pitchFamily="34" charset="0"/>
              </a:rPr>
              <a:t>R: ‘I must have not put in …’</a:t>
            </a:r>
            <a:endParaRPr lang="en-GB" dirty="0"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0FF1C71-F227-4FF2-8349-14F2DC3931F3}"/>
              </a:ext>
            </a:extLst>
          </p:cNvPr>
          <p:cNvPicPr/>
          <p:nvPr/>
        </p:nvPicPr>
        <p:blipFill rotWithShape="1">
          <a:blip r:embed="rId4"/>
          <a:srcRect t="18602" r="20231" b="41798"/>
          <a:stretch/>
        </p:blipFill>
        <p:spPr bwMode="auto">
          <a:xfrm>
            <a:off x="4788024" y="2180450"/>
            <a:ext cx="3960440" cy="1656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9EC0C8B-2691-4606-BCC4-34CE1343F65D}"/>
              </a:ext>
            </a:extLst>
          </p:cNvPr>
          <p:cNvSpPr/>
          <p:nvPr/>
        </p:nvSpPr>
        <p:spPr>
          <a:xfrm>
            <a:off x="4139952" y="3849458"/>
            <a:ext cx="4944413" cy="2145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cs typeface="Arial" panose="020B0604020202020204" pitchFamily="34" charset="0"/>
              </a:rPr>
              <a:t>30.53</a:t>
            </a:r>
            <a:endParaRPr lang="en-GB" dirty="0"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cs typeface="Arial" panose="020B0604020202020204" pitchFamily="34" charset="0"/>
              </a:rPr>
              <a:t>L: [typing] ‘Cheers Geoff… Oh you write back?’</a:t>
            </a:r>
            <a:endParaRPr lang="en-GB" dirty="0"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cs typeface="Arial" panose="020B0604020202020204" pitchFamily="34" charset="0"/>
              </a:rPr>
              <a:t>[reading] ‘Are you free on Saturday? There is a coffee morning on’ [typing] ‘Yes’ [hits enter] ‘Hey it works!’</a:t>
            </a:r>
            <a:endParaRPr lang="en-GB" dirty="0"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cs typeface="Arial" panose="020B0604020202020204" pitchFamily="34" charset="0"/>
              </a:rPr>
              <a:t>[reading] ‘Are you free to meet up sometime?’ [typing] ‘</a:t>
            </a:r>
            <a:r>
              <a:rPr lang="en-US" dirty="0" err="1">
                <a:cs typeface="Arial" panose="020B0604020202020204" pitchFamily="34" charset="0"/>
              </a:rPr>
              <a:t>Ew</a:t>
            </a:r>
            <a:r>
              <a:rPr lang="en-US" dirty="0">
                <a:cs typeface="Arial" panose="020B0604020202020204" pitchFamily="34" charset="0"/>
              </a:rPr>
              <a:t>, get away from me you creep!’</a:t>
            </a:r>
            <a:endParaRPr lang="en-GB" dirty="0"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55C98A6-F1CE-4580-94D2-44BE579E7526}"/>
              </a:ext>
            </a:extLst>
          </p:cNvPr>
          <p:cNvPicPr/>
          <p:nvPr/>
        </p:nvPicPr>
        <p:blipFill rotWithShape="1">
          <a:blip r:embed="rId5"/>
          <a:srcRect t="30863" r="19677" b="38557"/>
          <a:stretch/>
        </p:blipFill>
        <p:spPr bwMode="auto">
          <a:xfrm>
            <a:off x="107504" y="4565090"/>
            <a:ext cx="3759223" cy="13926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9942744-2812-423C-A615-0AA848FC5252}"/>
              </a:ext>
            </a:extLst>
          </p:cNvPr>
          <p:cNvSpPr/>
          <p:nvPr/>
        </p:nvSpPr>
        <p:spPr>
          <a:xfrm>
            <a:off x="59633" y="5855008"/>
            <a:ext cx="6999584" cy="968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cs typeface="Arial" panose="020B0604020202020204" pitchFamily="34" charset="0"/>
              </a:rPr>
              <a:t>31.51</a:t>
            </a:r>
            <a:endParaRPr lang="en-GB" dirty="0"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cs typeface="Arial" panose="020B0604020202020204" pitchFamily="34" charset="0"/>
              </a:rPr>
              <a:t>L: ‘Right, mail was the last one’ [types something in]</a:t>
            </a:r>
            <a:endParaRPr lang="en-GB" dirty="0"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cs typeface="Arial" panose="020B0604020202020204" pitchFamily="34" charset="0"/>
              </a:rPr>
              <a:t>R [returning to seat]: ‘I need to fix that’</a:t>
            </a:r>
            <a:endParaRPr lang="en-GB" dirty="0"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E9EC89A-C44F-4991-B116-30AB5AF60065}"/>
              </a:ext>
            </a:extLst>
          </p:cNvPr>
          <p:cNvCxnSpPr>
            <a:cxnSpLocks/>
          </p:cNvCxnSpPr>
          <p:nvPr/>
        </p:nvCxnSpPr>
        <p:spPr>
          <a:xfrm>
            <a:off x="3154720" y="263140"/>
            <a:ext cx="0" cy="18697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1EE10C7-BCB6-4C50-903A-0DF262174F35}"/>
              </a:ext>
            </a:extLst>
          </p:cNvPr>
          <p:cNvCxnSpPr>
            <a:cxnSpLocks/>
          </p:cNvCxnSpPr>
          <p:nvPr/>
        </p:nvCxnSpPr>
        <p:spPr>
          <a:xfrm>
            <a:off x="168430" y="2132911"/>
            <a:ext cx="8724050" cy="124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E59648D-D263-45BF-8A09-C565F1EE6D17}"/>
              </a:ext>
            </a:extLst>
          </p:cNvPr>
          <p:cNvCxnSpPr>
            <a:cxnSpLocks/>
          </p:cNvCxnSpPr>
          <p:nvPr/>
        </p:nvCxnSpPr>
        <p:spPr>
          <a:xfrm>
            <a:off x="4152039" y="2132911"/>
            <a:ext cx="0" cy="4007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4CC94B9-0814-4CF0-839C-1F1710401B89}"/>
              </a:ext>
            </a:extLst>
          </p:cNvPr>
          <p:cNvCxnSpPr>
            <a:cxnSpLocks/>
          </p:cNvCxnSpPr>
          <p:nvPr/>
        </p:nvCxnSpPr>
        <p:spPr>
          <a:xfrm>
            <a:off x="251520" y="4411845"/>
            <a:ext cx="3888431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9C7C05BF-2774-4AC9-A3BE-8A88373881FB}"/>
              </a:ext>
            </a:extLst>
          </p:cNvPr>
          <p:cNvSpPr/>
          <p:nvPr/>
        </p:nvSpPr>
        <p:spPr>
          <a:xfrm>
            <a:off x="2746533" y="51039"/>
            <a:ext cx="511019" cy="2975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79520ED3-B327-4E65-9B6C-EC641A45514B}"/>
              </a:ext>
            </a:extLst>
          </p:cNvPr>
          <p:cNvSpPr/>
          <p:nvPr/>
        </p:nvSpPr>
        <p:spPr>
          <a:xfrm>
            <a:off x="3884441" y="3068350"/>
            <a:ext cx="511019" cy="2975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1CC3276D-0253-4617-9057-4792A9B08AFD}"/>
              </a:ext>
            </a:extLst>
          </p:cNvPr>
          <p:cNvSpPr/>
          <p:nvPr/>
        </p:nvSpPr>
        <p:spPr>
          <a:xfrm rot="8182272">
            <a:off x="3542936" y="2005537"/>
            <a:ext cx="511019" cy="2975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E16F49BF-BFD2-40BF-96E8-6CCDA8CFEF73}"/>
              </a:ext>
            </a:extLst>
          </p:cNvPr>
          <p:cNvSpPr/>
          <p:nvPr/>
        </p:nvSpPr>
        <p:spPr>
          <a:xfrm rot="8039824">
            <a:off x="3722749" y="4236787"/>
            <a:ext cx="511019" cy="2975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079CB69-955F-460F-A24F-CB8788424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10000"/>
          </a:blip>
          <a:srcRect l="9570" t="6952" r="6660" b="6952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33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7C6AB-C9AE-4CD7-9BED-554B0A5A8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Summary of analysis</a:t>
            </a:r>
            <a:endParaRPr lang="en-GB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8645E-1F5B-4BC9-8314-2583EDFD23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Shared ownership and affirming group identity</a:t>
            </a:r>
          </a:p>
          <a:p>
            <a:pPr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Individual work is combined, feeding in to each other’s tasks, to create a collaborative idea and product solution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Presenting to the class, 6 weeks later: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Our goal is to redesign the electronic industry and make it accessible to anyone. We plan to start this with our brand new Jaz phone’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5DCD50-BF5F-41E3-B474-1159EDF10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</a:blip>
          <a:srcRect l="9570" t="6952" r="6660" b="6952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48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0D854D-B111-8B4E-8877-718720478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</a:blip>
          <a:srcRect l="9570" t="6952" r="6660" b="6952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476672"/>
            <a:ext cx="8928992" cy="754142"/>
          </a:xfrm>
        </p:spPr>
        <p:txBody>
          <a:bodyPr>
            <a:normAutofit fontScale="90000"/>
          </a:bodyPr>
          <a:lstStyle/>
          <a:p>
            <a:pPr algn="ctr"/>
            <a:r>
              <a:rPr lang="en-GB" sz="5000" b="1" dirty="0">
                <a:latin typeface="Arial" panose="020B0604020202020204" pitchFamily="34" charset="0"/>
                <a:cs typeface="Arial" panose="020B0604020202020204" pitchFamily="34" charset="0"/>
              </a:rPr>
              <a:t>Retrospective</a:t>
            </a:r>
            <a:r>
              <a:rPr lang="en-GB" sz="4500" b="1" dirty="0">
                <a:latin typeface="Arial" panose="020B0604020202020204" pitchFamily="34" charset="0"/>
                <a:cs typeface="Arial" panose="020B0604020202020204" pitchFamily="34" charset="0"/>
              </a:rPr>
              <a:t> pre-post survey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532" y="1605924"/>
            <a:ext cx="8424936" cy="4968552"/>
          </a:xfrm>
        </p:spPr>
        <p:txBody>
          <a:bodyPr>
            <a:normAutofit/>
          </a:bodyPr>
          <a:lstStyle/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04B991E-1D60-46B3-9726-853D61D600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345182"/>
              </p:ext>
            </p:extLst>
          </p:nvPr>
        </p:nvGraphicFramePr>
        <p:xfrm>
          <a:off x="359532" y="1796104"/>
          <a:ext cx="8424937" cy="4219513"/>
        </p:xfrm>
        <a:graphic>
          <a:graphicData uri="http://schemas.openxmlformats.org/drawingml/2006/table">
            <a:tbl>
              <a:tblPr firstRow="1" firstCol="1" bandRow="1"/>
              <a:tblGrid>
                <a:gridCol w="3420380">
                  <a:extLst>
                    <a:ext uri="{9D8B030D-6E8A-4147-A177-3AD203B41FA5}">
                      <a16:colId xmlns:a16="http://schemas.microsoft.com/office/drawing/2014/main" val="3865587555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761271896"/>
                    </a:ext>
                  </a:extLst>
                </a:gridCol>
                <a:gridCol w="2340261">
                  <a:extLst>
                    <a:ext uri="{9D8B030D-6E8A-4147-A177-3AD203B41FA5}">
                      <a16:colId xmlns:a16="http://schemas.microsoft.com/office/drawing/2014/main" val="37330956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2400" b="1" u="sng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How I felt before</a:t>
                      </a:r>
                      <a:r>
                        <a:rPr lang="en-GB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starting my Virtual Internship (in September)</a:t>
                      </a:r>
                      <a:endParaRPr lang="en-GB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How I feel </a:t>
                      </a:r>
                      <a:r>
                        <a:rPr lang="en-GB" sz="2400" b="1" u="sng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now</a:t>
                      </a:r>
                      <a:r>
                        <a:rPr lang="en-GB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having completed my Virtual Internship</a:t>
                      </a:r>
                      <a:endParaRPr lang="en-GB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8430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 know some of the skills people need in the workplace</a:t>
                      </a:r>
                      <a:endParaRPr lang="en-GB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44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	2	3	4	5</a:t>
                      </a:r>
                      <a:endParaRPr lang="en-GB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2400" b="1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44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	2	3	4	5</a:t>
                      </a:r>
                      <a:endParaRPr lang="en-GB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30262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 think I have some of the skills I will need in the workplace</a:t>
                      </a:r>
                      <a:endParaRPr lang="en-GB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44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	2	3	4	5</a:t>
                      </a:r>
                      <a:endParaRPr lang="en-GB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GB" sz="2400" b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445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	2	3	4	5</a:t>
                      </a:r>
                      <a:endParaRPr lang="en-GB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GB" sz="24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7448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8298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0D854D-B111-8B4E-8877-718720478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</a:blip>
          <a:srcRect l="9570" t="6952" r="6660" b="6952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532" y="1605924"/>
            <a:ext cx="8424936" cy="4968552"/>
          </a:xfrm>
        </p:spPr>
        <p:txBody>
          <a:bodyPr>
            <a:normAutofit/>
          </a:bodyPr>
          <a:lstStyle/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A410F40-BDA4-43C1-B374-B82DBC023B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098069"/>
              </p:ext>
            </p:extLst>
          </p:nvPr>
        </p:nvGraphicFramePr>
        <p:xfrm>
          <a:off x="179510" y="205147"/>
          <a:ext cx="8784977" cy="6271591"/>
        </p:xfrm>
        <a:graphic>
          <a:graphicData uri="http://schemas.openxmlformats.org/drawingml/2006/table">
            <a:tbl>
              <a:tblPr firstRow="1" firstCol="1" bandRow="1"/>
              <a:tblGrid>
                <a:gridCol w="6120681">
                  <a:extLst>
                    <a:ext uri="{9D8B030D-6E8A-4147-A177-3AD203B41FA5}">
                      <a16:colId xmlns:a16="http://schemas.microsoft.com/office/drawing/2014/main" val="366517735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03137347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12140562"/>
                    </a:ext>
                  </a:extLst>
                </a:gridCol>
              </a:tblGrid>
              <a:tr h="10636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Mean score (pre)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Mean score (post)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7924554"/>
                  </a:ext>
                </a:extLst>
              </a:tr>
              <a:tr h="79873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What I learn and do in Computing will be important for me in the future 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2.93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3.96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24868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 know some of the skills people need in the workplace 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3.86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4665070"/>
                  </a:ext>
                </a:extLst>
              </a:tr>
              <a:tr h="7311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 can reflect on what I’ve done well, and think about how I can improve my work 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3.60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4.23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3921859"/>
                  </a:ext>
                </a:extLst>
              </a:tr>
              <a:tr h="8142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 think I have some of the skills I will need in the workplace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3.23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3.95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4206018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 think group work is important 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2.86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3.51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6936267"/>
                  </a:ext>
                </a:extLst>
              </a:tr>
              <a:tr h="5694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 feel confident to present my ideas to others 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3.18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3.81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8453115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 can think about problems in different ways 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2.93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3.82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3085283"/>
                  </a:ext>
                </a:extLst>
              </a:tr>
              <a:tr h="3834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 enjoy working in a group 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2.74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3.68</a:t>
                      </a:r>
                      <a:endParaRPr lang="en-GB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75937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6770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0D854D-B111-8B4E-8877-718720478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</a:blip>
          <a:srcRect l="9570" t="6952" r="6660" b="6952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476672"/>
            <a:ext cx="8928992" cy="754142"/>
          </a:xfrm>
        </p:spPr>
        <p:txBody>
          <a:bodyPr>
            <a:normAutofit/>
          </a:bodyPr>
          <a:lstStyle/>
          <a:p>
            <a:pPr algn="ctr"/>
            <a:r>
              <a:rPr lang="en-GB" sz="4500" b="1" dirty="0">
                <a:latin typeface="Arial" panose="020B0604020202020204" pitchFamily="34" charset="0"/>
                <a:cs typeface="Arial" panose="020B0604020202020204" pitchFamily="34" charset="0"/>
              </a:rPr>
              <a:t>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532" y="1605924"/>
            <a:ext cx="8424936" cy="4968552"/>
          </a:xfrm>
        </p:spPr>
        <p:txBody>
          <a:bodyPr>
            <a:normAutofit/>
          </a:bodyPr>
          <a:lstStyle/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EB8117B-3B86-42A3-A26E-55871199C31A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Building on early successes from Phase 1: Iteration 1</a:t>
            </a:r>
          </a:p>
          <a:p>
            <a:pPr fontAlgn="auto">
              <a:spcAft>
                <a:spcPts val="600"/>
              </a:spcAft>
            </a:pP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Optimising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the ‘Virtual’ intentions of the project</a:t>
            </a:r>
          </a:p>
          <a:p>
            <a:pPr fontAlgn="auto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Developing a scalable model, through understanding of what works and why</a:t>
            </a:r>
          </a:p>
          <a:p>
            <a:pPr fontAlgn="auto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Managing the balance between scope for flexibility and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localisation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and need for structure and scaffolding</a:t>
            </a:r>
          </a:p>
          <a:p>
            <a:pPr fontAlgn="auto">
              <a:spcAft>
                <a:spcPts val="0"/>
              </a:spcAft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191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0D854D-B111-8B4E-8877-718720478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</a:blip>
          <a:srcRect l="9570" t="6952" r="6660" b="6952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476672"/>
            <a:ext cx="8928992" cy="754142"/>
          </a:xfrm>
        </p:spPr>
        <p:txBody>
          <a:bodyPr>
            <a:normAutofit/>
          </a:bodyPr>
          <a:lstStyle/>
          <a:p>
            <a:pPr algn="ctr"/>
            <a:r>
              <a:rPr lang="en-GB" sz="4500" b="1" dirty="0">
                <a:latin typeface="Arial" panose="020B0604020202020204" pitchFamily="34" charset="0"/>
                <a:cs typeface="Arial" panose="020B0604020202020204" pitchFamily="34" charset="0"/>
              </a:rPr>
              <a:t>Contacts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532" y="1605924"/>
            <a:ext cx="8424936" cy="4968552"/>
          </a:xfrm>
        </p:spPr>
        <p:txBody>
          <a:bodyPr>
            <a:normAutofit/>
          </a:bodyPr>
          <a:lstStyle/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EB8117B-3B86-42A3-A26E-55871199C31A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Alison Twiner: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ajt213@cam.ac.uk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Jo Shillingford: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JShillingford@chellaston.derby.sch.uk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fontAlgn="auto">
              <a:spcAft>
                <a:spcPts val="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Louis Major: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lcm54@cam.ac.uk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fontAlgn="auto">
              <a:spcAft>
                <a:spcPts val="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Rupert Wegerif: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rw583@cam.ac.uk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fontAlgn="auto">
              <a:spcAft>
                <a:spcPts val="0"/>
              </a:spcAft>
            </a:pP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https://www.educ.cam.ac.uk/research/projects/vip/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fontAlgn="auto">
              <a:spcAft>
                <a:spcPts val="0"/>
              </a:spcAft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5588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82689D-4A81-2747-8B32-99129FC24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</a:blip>
          <a:srcRect l="9570" t="6952" r="6660" b="6952"/>
          <a:stretch/>
        </p:blipFill>
        <p:spPr>
          <a:xfrm>
            <a:off x="16064" y="0"/>
            <a:ext cx="9144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532" y="332656"/>
            <a:ext cx="8424936" cy="754142"/>
          </a:xfrm>
        </p:spPr>
        <p:txBody>
          <a:bodyPr>
            <a:normAutofit/>
          </a:bodyPr>
          <a:lstStyle/>
          <a:p>
            <a:pPr algn="ctr"/>
            <a:r>
              <a:rPr lang="en-GB" sz="4500" b="1" dirty="0">
                <a:latin typeface="Arial" panose="020B0604020202020204" pitchFamily="34" charset="0"/>
                <a:cs typeface="Arial" panose="020B0604020202020204" pitchFamily="34" charset="0"/>
              </a:rPr>
              <a:t>Linking schools &amp; enterprise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84784"/>
            <a:ext cx="8712968" cy="5184576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900"/>
              </a:spcBef>
              <a:spcAft>
                <a:spcPts val="900"/>
              </a:spcAft>
              <a:buNone/>
            </a:pP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Educating for the future (‘future skills’) through real-world projects and authentic links with real ‘world of work’ contexts</a:t>
            </a:r>
          </a:p>
          <a:p>
            <a:pPr marL="0" indent="0">
              <a:spcBef>
                <a:spcPts val="900"/>
              </a:spcBef>
              <a:spcAft>
                <a:spcPts val="900"/>
              </a:spcAft>
              <a:buNone/>
            </a:pP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‘Virtual’ team role-play – </a:t>
            </a:r>
            <a:r>
              <a:rPr lang="en-GB" sz="2500" b="1" dirty="0">
                <a:latin typeface="Arial" panose="020B0604020202020204" pitchFamily="34" charset="0"/>
                <a:cs typeface="Arial" panose="020B0604020202020204" pitchFamily="34" charset="0"/>
              </a:rPr>
              <a:t>Virtual Internships</a:t>
            </a:r>
            <a:endParaRPr lang="en-GB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900"/>
              </a:spcBef>
              <a:spcAft>
                <a:spcPts val="900"/>
              </a:spcAft>
              <a:buNone/>
            </a:pP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‘Complex competencies’: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communication, collaboration &amp; teamwork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creativity &amp; design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complex problem solving</a:t>
            </a:r>
          </a:p>
          <a:p>
            <a:pPr marL="0" indent="0">
              <a:spcBef>
                <a:spcPts val="900"/>
              </a:spcBef>
              <a:spcAft>
                <a:spcPts val="900"/>
              </a:spcAft>
              <a:buNone/>
            </a:pP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Our ‘design-based-research’ will: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evaluate this new model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develop tried &amp; tested educational design principles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develop a plan for a scalable, sustainable platform</a:t>
            </a:r>
          </a:p>
        </p:txBody>
      </p:sp>
    </p:spTree>
    <p:extLst>
      <p:ext uri="{BB962C8B-B14F-4D97-AF65-F5344CB8AC3E}">
        <p14:creationId xmlns:p14="http://schemas.microsoft.com/office/powerpoint/2010/main" val="3354145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52EB22C-2228-9847-8259-EEDCEF0D36FC}"/>
              </a:ext>
            </a:extLst>
          </p:cNvPr>
          <p:cNvGrpSpPr/>
          <p:nvPr/>
        </p:nvGrpSpPr>
        <p:grpSpPr>
          <a:xfrm>
            <a:off x="-25480" y="-599"/>
            <a:ext cx="9133984" cy="6813975"/>
            <a:chOff x="-25480" y="-599"/>
            <a:chExt cx="9133984" cy="6813975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EE1E869-8F27-E342-B1B7-06BC3E317F69}"/>
                </a:ext>
              </a:extLst>
            </p:cNvPr>
            <p:cNvSpPr/>
            <p:nvPr/>
          </p:nvSpPr>
          <p:spPr>
            <a:xfrm>
              <a:off x="231940" y="424797"/>
              <a:ext cx="8712272" cy="602672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32415AC-2E47-5443-AE23-676E95C19876}"/>
                </a:ext>
              </a:extLst>
            </p:cNvPr>
            <p:cNvSpPr/>
            <p:nvPr/>
          </p:nvSpPr>
          <p:spPr>
            <a:xfrm>
              <a:off x="1288988" y="1071128"/>
              <a:ext cx="6498181" cy="482575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632B1A9-6140-CA43-B7C1-BFBF34B3CAD2}"/>
                </a:ext>
              </a:extLst>
            </p:cNvPr>
            <p:cNvSpPr/>
            <p:nvPr/>
          </p:nvSpPr>
          <p:spPr>
            <a:xfrm rot="21391680">
              <a:off x="1395095" y="1583432"/>
              <a:ext cx="5560842" cy="367267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ight Triangle 61">
              <a:extLst>
                <a:ext uri="{FF2B5EF4-FFF2-40B4-BE49-F238E27FC236}">
                  <a16:creationId xmlns:a16="http://schemas.microsoft.com/office/drawing/2014/main" id="{B1533F14-7077-E241-AC9F-AB46BD81D6E4}"/>
                </a:ext>
              </a:extLst>
            </p:cNvPr>
            <p:cNvSpPr/>
            <p:nvPr/>
          </p:nvSpPr>
          <p:spPr>
            <a:xfrm flipH="1">
              <a:off x="4487074" y="1836552"/>
              <a:ext cx="4594906" cy="1583950"/>
            </a:xfrm>
            <a:prstGeom prst="rtTriangle">
              <a:avLst/>
            </a:prstGeom>
            <a:solidFill>
              <a:schemeClr val="bg2">
                <a:alpha val="99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Block Arc 22">
              <a:extLst>
                <a:ext uri="{FF2B5EF4-FFF2-40B4-BE49-F238E27FC236}">
                  <a16:creationId xmlns:a16="http://schemas.microsoft.com/office/drawing/2014/main" id="{BF06A1A3-5767-9C4A-A268-EC0334B161F0}"/>
                </a:ext>
              </a:extLst>
            </p:cNvPr>
            <p:cNvSpPr/>
            <p:nvPr/>
          </p:nvSpPr>
          <p:spPr>
            <a:xfrm rot="10800000" flipV="1">
              <a:off x="1301782" y="1005577"/>
              <a:ext cx="6536496" cy="4580982"/>
            </a:xfrm>
            <a:prstGeom prst="blockArc">
              <a:avLst>
                <a:gd name="adj1" fmla="val 11034002"/>
                <a:gd name="adj2" fmla="val 21357145"/>
                <a:gd name="adj3" fmla="val 1829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s-UY" dirty="0">
                <a:solidFill>
                  <a:schemeClr val="tx1"/>
                </a:solidFill>
              </a:endParaRPr>
            </a:p>
          </p:txBody>
        </p:sp>
        <p:sp>
          <p:nvSpPr>
            <p:cNvPr id="25" name="Block Arc 24">
              <a:extLst>
                <a:ext uri="{FF2B5EF4-FFF2-40B4-BE49-F238E27FC236}">
                  <a16:creationId xmlns:a16="http://schemas.microsoft.com/office/drawing/2014/main" id="{184C94F8-8FF7-F74A-AF60-0FFAE753715D}"/>
                </a:ext>
              </a:extLst>
            </p:cNvPr>
            <p:cNvSpPr/>
            <p:nvPr/>
          </p:nvSpPr>
          <p:spPr>
            <a:xfrm flipV="1">
              <a:off x="1301782" y="1305383"/>
              <a:ext cx="5690332" cy="3987963"/>
            </a:xfrm>
            <a:prstGeom prst="blockArc">
              <a:avLst>
                <a:gd name="adj1" fmla="val 10517385"/>
                <a:gd name="adj2" fmla="val 319703"/>
                <a:gd name="adj3" fmla="val 2077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s-UY" dirty="0">
                <a:solidFill>
                  <a:schemeClr val="tx1"/>
                </a:solidFill>
              </a:endParaRPr>
            </a:p>
          </p:txBody>
        </p:sp>
        <p:sp>
          <p:nvSpPr>
            <p:cNvPr id="26" name="Block Arc 25">
              <a:extLst>
                <a:ext uri="{FF2B5EF4-FFF2-40B4-BE49-F238E27FC236}">
                  <a16:creationId xmlns:a16="http://schemas.microsoft.com/office/drawing/2014/main" id="{B73BFAE8-4CBD-8248-88B6-216AE26C2F71}"/>
                </a:ext>
              </a:extLst>
            </p:cNvPr>
            <p:cNvSpPr/>
            <p:nvPr/>
          </p:nvSpPr>
          <p:spPr>
            <a:xfrm rot="10800000" flipV="1">
              <a:off x="2421274" y="1631862"/>
              <a:ext cx="4570840" cy="3203387"/>
            </a:xfrm>
            <a:prstGeom prst="blockArc">
              <a:avLst>
                <a:gd name="adj1" fmla="val 11034002"/>
                <a:gd name="adj2" fmla="val 21354146"/>
                <a:gd name="adj3" fmla="val 2415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s-UY" dirty="0">
                <a:solidFill>
                  <a:schemeClr val="tx1"/>
                </a:solidFill>
              </a:endParaRPr>
            </a:p>
          </p:txBody>
        </p:sp>
        <p:sp>
          <p:nvSpPr>
            <p:cNvPr id="27" name="Block Arc 26">
              <a:extLst>
                <a:ext uri="{FF2B5EF4-FFF2-40B4-BE49-F238E27FC236}">
                  <a16:creationId xmlns:a16="http://schemas.microsoft.com/office/drawing/2014/main" id="{6CEB6AAA-2A72-4544-8736-695593D714A6}"/>
                </a:ext>
              </a:extLst>
            </p:cNvPr>
            <p:cNvSpPr/>
            <p:nvPr/>
          </p:nvSpPr>
          <p:spPr>
            <a:xfrm flipV="1">
              <a:off x="2414072" y="2113109"/>
              <a:ext cx="3470467" cy="2351093"/>
            </a:xfrm>
            <a:prstGeom prst="blockArc">
              <a:avLst>
                <a:gd name="adj1" fmla="val 10285275"/>
                <a:gd name="adj2" fmla="val 21361790"/>
                <a:gd name="adj3" fmla="val 3157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s-UY" dirty="0">
                <a:solidFill>
                  <a:schemeClr val="tx1"/>
                </a:solidFill>
              </a:endParaRPr>
            </a:p>
          </p:txBody>
        </p:sp>
        <p:sp>
          <p:nvSpPr>
            <p:cNvPr id="28" name="Block Arc 27">
              <a:extLst>
                <a:ext uri="{FF2B5EF4-FFF2-40B4-BE49-F238E27FC236}">
                  <a16:creationId xmlns:a16="http://schemas.microsoft.com/office/drawing/2014/main" id="{EF4B76A1-5279-F74C-8306-A48FBBE14EAE}"/>
                </a:ext>
              </a:extLst>
            </p:cNvPr>
            <p:cNvSpPr/>
            <p:nvPr/>
          </p:nvSpPr>
          <p:spPr>
            <a:xfrm rot="10800000" flipV="1">
              <a:off x="199788" y="380357"/>
              <a:ext cx="8700075" cy="6097286"/>
            </a:xfrm>
            <a:prstGeom prst="blockArc">
              <a:avLst>
                <a:gd name="adj1" fmla="val 5452643"/>
                <a:gd name="adj2" fmla="val 21360438"/>
                <a:gd name="adj3" fmla="val 1168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s-UY" dirty="0">
                <a:solidFill>
                  <a:schemeClr val="tx1"/>
                </a:solidFill>
              </a:endParaRPr>
            </a:p>
          </p:txBody>
        </p:sp>
        <p:sp>
          <p:nvSpPr>
            <p:cNvPr id="29" name="Block Arc 28">
              <a:extLst>
                <a:ext uri="{FF2B5EF4-FFF2-40B4-BE49-F238E27FC236}">
                  <a16:creationId xmlns:a16="http://schemas.microsoft.com/office/drawing/2014/main" id="{2CCFB75F-3E48-A546-8DEF-28DAAD851C68}"/>
                </a:ext>
              </a:extLst>
            </p:cNvPr>
            <p:cNvSpPr/>
            <p:nvPr/>
          </p:nvSpPr>
          <p:spPr>
            <a:xfrm flipV="1">
              <a:off x="212369" y="701675"/>
              <a:ext cx="7625911" cy="5344479"/>
            </a:xfrm>
            <a:prstGeom prst="blockArc">
              <a:avLst>
                <a:gd name="adj1" fmla="val 10480931"/>
                <a:gd name="adj2" fmla="val 294475"/>
                <a:gd name="adj3" fmla="val 1393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s-UY" dirty="0">
                <a:solidFill>
                  <a:schemeClr val="tx1"/>
                </a:solidFill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56B526E-5883-0F4F-9B0D-6C35ACF495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87081" y="6433202"/>
              <a:ext cx="45342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4066940-BAE5-3C4E-90D9-8DB984EF00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87081" y="72008"/>
              <a:ext cx="0" cy="6669360"/>
            </a:xfrm>
            <a:prstGeom prst="straightConnector1">
              <a:avLst/>
            </a:prstGeom>
            <a:ln w="34925">
              <a:solidFill>
                <a:schemeClr val="tx1"/>
              </a:solidFill>
              <a:headEnd type="none" w="med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BB4F3CD3-9860-7147-BF36-18A1E6B82ED9}"/>
                </a:ext>
              </a:extLst>
            </p:cNvPr>
            <p:cNvCxnSpPr>
              <a:cxnSpLocks/>
            </p:cNvCxnSpPr>
            <p:nvPr/>
          </p:nvCxnSpPr>
          <p:spPr>
            <a:xfrm>
              <a:off x="35496" y="3429000"/>
              <a:ext cx="9019960" cy="0"/>
            </a:xfrm>
            <a:prstGeom prst="straightConnector1">
              <a:avLst/>
            </a:prstGeom>
            <a:ln w="34925">
              <a:solidFill>
                <a:schemeClr val="tx1"/>
              </a:solidFill>
              <a:headEnd type="triangle" w="sm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Block Arc 46">
              <a:extLst>
                <a:ext uri="{FF2B5EF4-FFF2-40B4-BE49-F238E27FC236}">
                  <a16:creationId xmlns:a16="http://schemas.microsoft.com/office/drawing/2014/main" id="{B6A10491-4500-7844-B7CF-3F0E9DDE58AF}"/>
                </a:ext>
              </a:extLst>
            </p:cNvPr>
            <p:cNvSpPr/>
            <p:nvPr/>
          </p:nvSpPr>
          <p:spPr>
            <a:xfrm rot="10800000" flipV="1">
              <a:off x="4487078" y="2113109"/>
              <a:ext cx="1397458" cy="2351093"/>
            </a:xfrm>
            <a:prstGeom prst="blockArc">
              <a:avLst>
                <a:gd name="adj1" fmla="val 10285275"/>
                <a:gd name="adj2" fmla="val 21441970"/>
                <a:gd name="adj3" fmla="val 5633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s-UY" dirty="0">
                <a:solidFill>
                  <a:schemeClr val="tx1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EA75DB9-CE3F-4545-9A8B-5F6C6FBE345C}"/>
                </a:ext>
              </a:extLst>
            </p:cNvPr>
            <p:cNvSpPr txBox="1"/>
            <p:nvPr/>
          </p:nvSpPr>
          <p:spPr>
            <a:xfrm>
              <a:off x="199787" y="216290"/>
              <a:ext cx="27688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1) Planning &amp; Preparation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5DF3C26-90C3-B24A-92CD-1A76D3C4BD4D}"/>
                </a:ext>
              </a:extLst>
            </p:cNvPr>
            <p:cNvSpPr txBox="1"/>
            <p:nvPr/>
          </p:nvSpPr>
          <p:spPr>
            <a:xfrm>
              <a:off x="6228184" y="195374"/>
              <a:ext cx="27688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/>
                <a:t>2) Identifying &amp; Resolving Risks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0CA91CC-35E1-8B41-BCC5-CD6E1EE85020}"/>
                </a:ext>
              </a:extLst>
            </p:cNvPr>
            <p:cNvSpPr txBox="1"/>
            <p:nvPr/>
          </p:nvSpPr>
          <p:spPr>
            <a:xfrm>
              <a:off x="325487" y="6078043"/>
              <a:ext cx="30040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4) Evaluation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1731535-9EAA-4C4D-97E0-C0610C2AE49C}"/>
                </a:ext>
              </a:extLst>
            </p:cNvPr>
            <p:cNvSpPr txBox="1"/>
            <p:nvPr/>
          </p:nvSpPr>
          <p:spPr>
            <a:xfrm>
              <a:off x="6162371" y="6106392"/>
              <a:ext cx="2768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/>
                <a:t>3) Implementation</a:t>
              </a:r>
            </a:p>
          </p:txBody>
        </p:sp>
        <p:sp>
          <p:nvSpPr>
            <p:cNvPr id="63" name="Block Arc 62">
              <a:extLst>
                <a:ext uri="{FF2B5EF4-FFF2-40B4-BE49-F238E27FC236}">
                  <a16:creationId xmlns:a16="http://schemas.microsoft.com/office/drawing/2014/main" id="{98DFDAAA-9583-ED47-A454-67C1317AEB6A}"/>
                </a:ext>
              </a:extLst>
            </p:cNvPr>
            <p:cNvSpPr/>
            <p:nvPr/>
          </p:nvSpPr>
          <p:spPr>
            <a:xfrm rot="4072203">
              <a:off x="8231051" y="2642069"/>
              <a:ext cx="1221649" cy="362413"/>
            </a:xfrm>
            <a:prstGeom prst="blockArc">
              <a:avLst>
                <a:gd name="adj1" fmla="val 10800000"/>
                <a:gd name="adj2" fmla="val 468807"/>
                <a:gd name="adj3" fmla="val 49643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Block Arc 64">
              <a:extLst>
                <a:ext uri="{FF2B5EF4-FFF2-40B4-BE49-F238E27FC236}">
                  <a16:creationId xmlns:a16="http://schemas.microsoft.com/office/drawing/2014/main" id="{2C95C193-41D6-1C41-A004-85E52048FDFB}"/>
                </a:ext>
              </a:extLst>
            </p:cNvPr>
            <p:cNvSpPr/>
            <p:nvPr/>
          </p:nvSpPr>
          <p:spPr>
            <a:xfrm rot="4776197">
              <a:off x="8307301" y="2236743"/>
              <a:ext cx="1221649" cy="324136"/>
            </a:xfrm>
            <a:prstGeom prst="blockArc">
              <a:avLst>
                <a:gd name="adj1" fmla="val 10800000"/>
                <a:gd name="adj2" fmla="val 468807"/>
                <a:gd name="adj3" fmla="val 49643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99A60E3E-C65C-D642-960C-A4B4403861CC}"/>
                </a:ext>
              </a:extLst>
            </p:cNvPr>
            <p:cNvSpPr/>
            <p:nvPr/>
          </p:nvSpPr>
          <p:spPr>
            <a:xfrm rot="4585222" flipV="1">
              <a:off x="8397516" y="2085401"/>
              <a:ext cx="676041" cy="1748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Block Arc 63">
              <a:extLst>
                <a:ext uri="{FF2B5EF4-FFF2-40B4-BE49-F238E27FC236}">
                  <a16:creationId xmlns:a16="http://schemas.microsoft.com/office/drawing/2014/main" id="{9A9ABA30-0754-7946-B4F9-79A2006D0EA6}"/>
                </a:ext>
              </a:extLst>
            </p:cNvPr>
            <p:cNvSpPr/>
            <p:nvPr/>
          </p:nvSpPr>
          <p:spPr>
            <a:xfrm rot="4776197">
              <a:off x="7729769" y="2526224"/>
              <a:ext cx="2301645" cy="304199"/>
            </a:xfrm>
            <a:prstGeom prst="blockArc">
              <a:avLst>
                <a:gd name="adj1" fmla="val 10800000"/>
                <a:gd name="adj2" fmla="val 468807"/>
                <a:gd name="adj3" fmla="val 49643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9B48819-F5C5-6B44-BB88-24210225C5FE}"/>
                </a:ext>
              </a:extLst>
            </p:cNvPr>
            <p:cNvSpPr/>
            <p:nvPr/>
          </p:nvSpPr>
          <p:spPr>
            <a:xfrm>
              <a:off x="8874393" y="1484784"/>
              <a:ext cx="234111" cy="9090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7113488-FEC4-194B-8101-BB0CE16F82D8}"/>
                </a:ext>
              </a:extLst>
            </p:cNvPr>
            <p:cNvSpPr txBox="1"/>
            <p:nvPr/>
          </p:nvSpPr>
          <p:spPr>
            <a:xfrm>
              <a:off x="2699792" y="2638653"/>
              <a:ext cx="17834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Analysis of situation:</a:t>
              </a:r>
            </a:p>
            <a:p>
              <a:pPr marL="285750" indent="-285750">
                <a:buFont typeface="+mj-lt"/>
                <a:buAutoNum type="alphaLcParenR"/>
              </a:pPr>
              <a:r>
                <a:rPr lang="en-US" sz="1200" dirty="0"/>
                <a:t>existing theory</a:t>
              </a:r>
            </a:p>
            <a:p>
              <a:pPr marL="285750" indent="-285750">
                <a:buFont typeface="+mj-lt"/>
                <a:buAutoNum type="alphaLcParenR"/>
              </a:pPr>
              <a:r>
                <a:rPr lang="en-US" sz="1200" dirty="0"/>
                <a:t>requirements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89BCDE43-AFF6-9A42-8EF8-A3A3A530E8CF}"/>
                </a:ext>
              </a:extLst>
            </p:cNvPr>
            <p:cNvSpPr/>
            <p:nvPr/>
          </p:nvSpPr>
          <p:spPr>
            <a:xfrm>
              <a:off x="4538286" y="6620600"/>
              <a:ext cx="456038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en-GB" sz="600" b="1" dirty="0">
                  <a:solidFill>
                    <a:srgbClr val="FF0000"/>
                  </a:solidFill>
                </a:rPr>
                <a:t>Based on: </a:t>
              </a:r>
              <a:r>
                <a:rPr lang="en-GB" sz="600" dirty="0">
                  <a:solidFill>
                    <a:srgbClr val="FF0000"/>
                  </a:solidFill>
                </a:rPr>
                <a:t>Boehm, B. (1988). A spiral model of software development and enhancement. </a:t>
              </a:r>
              <a:r>
                <a:rPr lang="en-GB" sz="600" i="1" dirty="0">
                  <a:solidFill>
                    <a:srgbClr val="FF0000"/>
                  </a:solidFill>
                </a:rPr>
                <a:t>Computer</a:t>
              </a:r>
              <a:r>
                <a:rPr lang="en-GB" sz="600" dirty="0">
                  <a:solidFill>
                    <a:srgbClr val="FF0000"/>
                  </a:solidFill>
                </a:rPr>
                <a:t>, </a:t>
              </a:r>
              <a:r>
                <a:rPr lang="en-GB" sz="600" i="1" dirty="0">
                  <a:solidFill>
                    <a:srgbClr val="FF0000"/>
                  </a:solidFill>
                </a:rPr>
                <a:t>21</a:t>
              </a:r>
              <a:r>
                <a:rPr lang="en-GB" sz="600" dirty="0">
                  <a:solidFill>
                    <a:srgbClr val="FF0000"/>
                  </a:solidFill>
                </a:rPr>
                <a:t>(5), 61-72. 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F622257-C94A-D944-8EF1-2EF6ACAB9F6D}"/>
                </a:ext>
              </a:extLst>
            </p:cNvPr>
            <p:cNvSpPr txBox="1"/>
            <p:nvPr/>
          </p:nvSpPr>
          <p:spPr>
            <a:xfrm>
              <a:off x="4549825" y="-599"/>
              <a:ext cx="18603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Cumulative cost &amp; effort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7B96947-CBB7-8B43-AD68-5E3C879DB084}"/>
                </a:ext>
              </a:extLst>
            </p:cNvPr>
            <p:cNvSpPr txBox="1"/>
            <p:nvPr/>
          </p:nvSpPr>
          <p:spPr>
            <a:xfrm>
              <a:off x="5909200" y="2924944"/>
              <a:ext cx="10218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Initial Design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51A192E4-49EF-8541-A856-0DD78820E342}"/>
                </a:ext>
              </a:extLst>
            </p:cNvPr>
            <p:cNvSpPr txBox="1"/>
            <p:nvPr/>
          </p:nvSpPr>
          <p:spPr>
            <a:xfrm>
              <a:off x="6862488" y="2925459"/>
              <a:ext cx="10218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Revised Design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31EC7A0-2B4E-1B44-B789-21E64A5313A2}"/>
                </a:ext>
              </a:extLst>
            </p:cNvPr>
            <p:cNvSpPr txBox="1"/>
            <p:nvPr/>
          </p:nvSpPr>
          <p:spPr>
            <a:xfrm>
              <a:off x="7765234" y="2928191"/>
              <a:ext cx="10904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Operational Design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315BE70F-18E7-8B43-865D-8F49AC096DBA}"/>
                </a:ext>
              </a:extLst>
            </p:cNvPr>
            <p:cNvSpPr txBox="1"/>
            <p:nvPr/>
          </p:nvSpPr>
          <p:spPr>
            <a:xfrm>
              <a:off x="3059832" y="6167045"/>
              <a:ext cx="14592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Final practical &amp; theoretical ‘products’</a:t>
              </a:r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16F7D541-3C62-614F-81FF-992AE7025B5D}"/>
                </a:ext>
              </a:extLst>
            </p:cNvPr>
            <p:cNvSpPr/>
            <p:nvPr/>
          </p:nvSpPr>
          <p:spPr>
            <a:xfrm>
              <a:off x="617292" y="797932"/>
              <a:ext cx="1518699" cy="1113183"/>
            </a:xfrm>
            <a:custGeom>
              <a:avLst/>
              <a:gdLst>
                <a:gd name="connsiteX0" fmla="*/ 0 w 1518699"/>
                <a:gd name="connsiteY0" fmla="*/ 1113183 h 1113183"/>
                <a:gd name="connsiteX1" fmla="*/ 151075 w 1518699"/>
                <a:gd name="connsiteY1" fmla="*/ 938254 h 1113183"/>
                <a:gd name="connsiteX2" fmla="*/ 469127 w 1518699"/>
                <a:gd name="connsiteY2" fmla="*/ 644056 h 1113183"/>
                <a:gd name="connsiteX3" fmla="*/ 842838 w 1518699"/>
                <a:gd name="connsiteY3" fmla="*/ 365760 h 1113183"/>
                <a:gd name="connsiteX4" fmla="*/ 1216550 w 1518699"/>
                <a:gd name="connsiteY4" fmla="*/ 135172 h 1113183"/>
                <a:gd name="connsiteX5" fmla="*/ 1518699 w 1518699"/>
                <a:gd name="connsiteY5" fmla="*/ 0 h 1113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8699" h="1113183">
                  <a:moveTo>
                    <a:pt x="0" y="1113183"/>
                  </a:moveTo>
                  <a:cubicBezTo>
                    <a:pt x="36443" y="1064812"/>
                    <a:pt x="72887" y="1016442"/>
                    <a:pt x="151075" y="938254"/>
                  </a:cubicBezTo>
                  <a:cubicBezTo>
                    <a:pt x="229263" y="860066"/>
                    <a:pt x="353833" y="739472"/>
                    <a:pt x="469127" y="644056"/>
                  </a:cubicBezTo>
                  <a:cubicBezTo>
                    <a:pt x="584421" y="548640"/>
                    <a:pt x="718268" y="450574"/>
                    <a:pt x="842838" y="365760"/>
                  </a:cubicBezTo>
                  <a:cubicBezTo>
                    <a:pt x="967409" y="280946"/>
                    <a:pt x="1103907" y="196132"/>
                    <a:pt x="1216550" y="135172"/>
                  </a:cubicBezTo>
                  <a:cubicBezTo>
                    <a:pt x="1329194" y="74212"/>
                    <a:pt x="1459065" y="27829"/>
                    <a:pt x="1518699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headEnd type="triangle" w="med" len="med"/>
              <a:tailEnd type="triangle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F01A781-510B-8840-BCCA-CD6AF2C87BEA}"/>
                </a:ext>
              </a:extLst>
            </p:cNvPr>
            <p:cNvSpPr txBox="1"/>
            <p:nvPr/>
          </p:nvSpPr>
          <p:spPr>
            <a:xfrm>
              <a:off x="547362" y="1041576"/>
              <a:ext cx="7959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Progress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20256CD-779A-8543-869B-AB7C8C154E1F}"/>
                </a:ext>
              </a:extLst>
            </p:cNvPr>
            <p:cNvSpPr txBox="1"/>
            <p:nvPr/>
          </p:nvSpPr>
          <p:spPr>
            <a:xfrm rot="16200000">
              <a:off x="-248567" y="2932007"/>
              <a:ext cx="7231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Review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BD9EB8C-9AF9-6544-9DEE-DAB8DF262E13}"/>
                </a:ext>
              </a:extLst>
            </p:cNvPr>
            <p:cNvSpPr/>
            <p:nvPr/>
          </p:nvSpPr>
          <p:spPr>
            <a:xfrm rot="3513676" flipV="1">
              <a:off x="8237853" y="1986815"/>
              <a:ext cx="676041" cy="1748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E2DF0DC-77D6-E847-9286-D9389FEC4D41}"/>
                </a:ext>
              </a:extLst>
            </p:cNvPr>
            <p:cNvSpPr txBox="1"/>
            <p:nvPr/>
          </p:nvSpPr>
          <p:spPr>
            <a:xfrm rot="16200000">
              <a:off x="-774784" y="4130888"/>
              <a:ext cx="17756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Implications for theory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7F189E7-9D5B-3848-B415-9CC89A4A0533}"/>
                </a:ext>
              </a:extLst>
            </p:cNvPr>
            <p:cNvSpPr/>
            <p:nvPr/>
          </p:nvSpPr>
          <p:spPr>
            <a:xfrm rot="19879540">
              <a:off x="5465000" y="3976693"/>
              <a:ext cx="113888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1200" dirty="0"/>
                <a:t>~ 2 schools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3D1A729-F6C7-8F4B-9172-93A42BC76F69}"/>
                </a:ext>
              </a:extLst>
            </p:cNvPr>
            <p:cNvSpPr/>
            <p:nvPr/>
          </p:nvSpPr>
          <p:spPr>
            <a:xfrm rot="19879540">
              <a:off x="5989065" y="4650697"/>
              <a:ext cx="131420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1200" dirty="0"/>
                <a:t>~ 2 to 4 schools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FC0F38B-A4F3-3440-8972-9C75824D5653}"/>
                </a:ext>
              </a:extLst>
            </p:cNvPr>
            <p:cNvSpPr/>
            <p:nvPr/>
          </p:nvSpPr>
          <p:spPr>
            <a:xfrm rot="19879540">
              <a:off x="6538206" y="5220538"/>
              <a:ext cx="141826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1200" dirty="0"/>
                <a:t>Up to 100 schools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8876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78B456-2280-2246-9CFA-789A5DBCF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74" y="904086"/>
            <a:ext cx="5037204" cy="50498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9FA589-2670-3A44-BC59-C5564B233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0991" y="1030890"/>
            <a:ext cx="3129534" cy="479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38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19300" y="6345238"/>
            <a:ext cx="6800850" cy="339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AutoShape 2" descr="mage result for classroom dialogue"/>
          <p:cNvSpPr>
            <a:spLocks noChangeAspect="1" noChangeArrowheads="1"/>
          </p:cNvSpPr>
          <p:nvPr/>
        </p:nvSpPr>
        <p:spPr bwMode="auto">
          <a:xfrm>
            <a:off x="0" y="0"/>
            <a:ext cx="952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AutoShape 6" descr="mage result for classroom dialogue"/>
          <p:cNvSpPr>
            <a:spLocks noChangeAspect="1" noChangeArrowheads="1"/>
          </p:cNvSpPr>
          <p:nvPr/>
        </p:nvSpPr>
        <p:spPr bwMode="auto">
          <a:xfrm>
            <a:off x="304800" y="304800"/>
            <a:ext cx="952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28" name="Picture 4" descr="https://www.careersinc.uk/delta-darton/wp-content/uploads/sites/12/2018/11/Gatsby-Benchmarks-Poster.png">
            <a:extLst>
              <a:ext uri="{FF2B5EF4-FFF2-40B4-BE49-F238E27FC236}">
                <a16:creationId xmlns:a16="http://schemas.microsoft.com/office/drawing/2014/main" id="{05D854D4-1016-224E-BED7-CAAB0F7DFA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70"/>
          <a:stretch/>
        </p:blipFill>
        <p:spPr bwMode="auto">
          <a:xfrm>
            <a:off x="1349642" y="-4748"/>
            <a:ext cx="6444716" cy="685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ini Logo: Gatsby">
            <a:extLst>
              <a:ext uri="{FF2B5EF4-FFF2-40B4-BE49-F238E27FC236}">
                <a16:creationId xmlns:a16="http://schemas.microsoft.com/office/drawing/2014/main" id="{3C7C21B1-6228-FB43-8BC2-BBEA210FE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7" y="6207746"/>
            <a:ext cx="1144383" cy="45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www.careersinc.uk/delta-darton/wp-content/uploads/sites/12/2018/11/Gatsby-Benchmarks-Poster.png">
            <a:extLst>
              <a:ext uri="{FF2B5EF4-FFF2-40B4-BE49-F238E27FC236}">
                <a16:creationId xmlns:a16="http://schemas.microsoft.com/office/drawing/2014/main" id="{8A8BBFFE-1A3E-1B4E-9544-A3CBE0A796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7" t="48800" r="9318" b="27332"/>
          <a:stretch/>
        </p:blipFill>
        <p:spPr bwMode="auto">
          <a:xfrm>
            <a:off x="1875862" y="4437112"/>
            <a:ext cx="5360434" cy="217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650C8D9-C19D-F144-8381-843AD15793F0}"/>
              </a:ext>
            </a:extLst>
          </p:cNvPr>
          <p:cNvSpPr/>
          <p:nvPr/>
        </p:nvSpPr>
        <p:spPr>
          <a:xfrm rot="16200000">
            <a:off x="-2013829" y="3527060"/>
            <a:ext cx="64447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000" dirty="0">
                <a:solidFill>
                  <a:schemeClr val="bg2">
                    <a:lumMod val="90000"/>
                  </a:schemeClr>
                </a:solidFill>
              </a:rPr>
              <a:t>Source: </a:t>
            </a:r>
            <a:r>
              <a:rPr lang="en-GB" altLang="en-US" sz="1000" dirty="0" err="1">
                <a:solidFill>
                  <a:schemeClr val="bg2">
                    <a:lumMod val="90000"/>
                  </a:schemeClr>
                </a:solidFill>
              </a:rPr>
              <a:t>www.careersinc.uk</a:t>
            </a:r>
            <a:r>
              <a:rPr lang="en-GB" altLang="en-US" sz="1000" dirty="0">
                <a:solidFill>
                  <a:schemeClr val="bg2">
                    <a:lumMod val="90000"/>
                  </a:schemeClr>
                </a:solidFill>
              </a:rPr>
              <a:t>/delta-</a:t>
            </a:r>
            <a:r>
              <a:rPr lang="en-GB" altLang="en-US" sz="1000" dirty="0" err="1">
                <a:solidFill>
                  <a:schemeClr val="bg2">
                    <a:lumMod val="90000"/>
                  </a:schemeClr>
                </a:solidFill>
              </a:rPr>
              <a:t>darton</a:t>
            </a:r>
            <a:r>
              <a:rPr lang="en-GB" altLang="en-US" sz="1000" dirty="0">
                <a:solidFill>
                  <a:schemeClr val="bg2">
                    <a:lumMod val="90000"/>
                  </a:schemeClr>
                </a:solidFill>
              </a:rPr>
              <a:t>/policy-and-practice/ </a:t>
            </a:r>
            <a:endParaRPr lang="en-US" sz="1000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760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19300" y="6345238"/>
            <a:ext cx="6800850" cy="339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AutoShape 2" descr="mage result for classroom dialogue"/>
          <p:cNvSpPr>
            <a:spLocks noChangeAspect="1" noChangeArrowheads="1"/>
          </p:cNvSpPr>
          <p:nvPr/>
        </p:nvSpPr>
        <p:spPr bwMode="auto">
          <a:xfrm>
            <a:off x="0" y="0"/>
            <a:ext cx="952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AutoShape 6" descr="mage result for classroom dialogue"/>
          <p:cNvSpPr>
            <a:spLocks noChangeAspect="1" noChangeArrowheads="1"/>
          </p:cNvSpPr>
          <p:nvPr/>
        </p:nvSpPr>
        <p:spPr bwMode="auto">
          <a:xfrm>
            <a:off x="304800" y="129285"/>
            <a:ext cx="952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074" name="Picture 2" descr="ttp://www.bclik.com/documents/10179/12640/communication.png/8433302b-47df-45e5-9945-ca2ba2557b44?t=1384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3" t="4967" r="8152" b="4629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1628800"/>
            <a:ext cx="21069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D50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1) Challenge-Based Learning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50373" y="1441295"/>
            <a:ext cx="2287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200" b="1" dirty="0">
                <a:solidFill>
                  <a:srgbClr val="002D50"/>
                </a:solidFill>
                <a:latin typeface="Helvetica Neue" charset="0"/>
                <a:ea typeface="Helvetica Neue" charset="0"/>
                <a:cs typeface="Helvetica Neue" charset="0"/>
              </a:rPr>
              <a:t>3) Authentic (curricula) link to the WoW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2D50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6BA72D-FA61-F743-8292-1F1264E111CD}"/>
              </a:ext>
            </a:extLst>
          </p:cNvPr>
          <p:cNvSpPr txBox="1"/>
          <p:nvPr/>
        </p:nvSpPr>
        <p:spPr>
          <a:xfrm>
            <a:off x="386170" y="5284580"/>
            <a:ext cx="837165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= Virtual Internships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  <a:p>
            <a:pPr lvl="0" algn="ctr"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Phase One: </a:t>
            </a:r>
            <a:r>
              <a:rPr lang="en-US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Pedagogy &amp; classroom application</a:t>
            </a:r>
            <a:endParaRPr lang="en-US" sz="20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Helvetica Neue" charset="0"/>
              <a:ea typeface="Helvetica Neue" charset="0"/>
              <a:cs typeface="Helvetica Neue" charset="0"/>
            </a:endParaRPr>
          </a:p>
          <a:p>
            <a:pPr lvl="0" algn="ctr">
              <a:defRPr/>
            </a:pPr>
            <a:r>
              <a:rPr lang="en-US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 Phase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Two: </a:t>
            </a:r>
            <a:r>
              <a:rPr lang="en-US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Considering lessons, then d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eveloping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 a scalable ‘platform’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D7DE55-D251-144D-8751-0CC534BD3FDB}"/>
              </a:ext>
            </a:extLst>
          </p:cNvPr>
          <p:cNvSpPr txBox="1"/>
          <p:nvPr/>
        </p:nvSpPr>
        <p:spPr>
          <a:xfrm>
            <a:off x="3203848" y="2793581"/>
            <a:ext cx="2522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2D50"/>
                </a:solidFill>
                <a:latin typeface="Helvetica Neue" charset="0"/>
                <a:ea typeface="Helvetica Neue" charset="0"/>
                <a:cs typeface="Helvetica Neue" charset="0"/>
              </a:rPr>
              <a:t>2) Collaborating to Create (C2C)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2D50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787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019300" y="6345238"/>
            <a:ext cx="6800850" cy="339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Aft>
                <a:spcPct val="0"/>
              </a:spcAft>
              <a:buFontTx/>
              <a:buNone/>
            </a:pPr>
            <a:endParaRPr lang="en-GB" altLang="en-US" sz="1600" b="1" dirty="0">
              <a:solidFill>
                <a:schemeClr val="bg1"/>
              </a:solidFill>
            </a:endParaRPr>
          </a:p>
        </p:txBody>
      </p:sp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224644"/>
            <a:ext cx="8784976" cy="6408712"/>
          </a:xfrm>
        </p:spPr>
        <p:txBody>
          <a:bodyPr anchor="t">
            <a:normAutofit/>
          </a:bodyPr>
          <a:lstStyle/>
          <a:p>
            <a:pPr marL="342900" lvl="1" indent="0" algn="ctr">
              <a:spcAft>
                <a:spcPts val="1200"/>
              </a:spcAft>
              <a:buNone/>
              <a:defRPr/>
            </a:pPr>
            <a:r>
              <a:rPr lang="en-GB" altLang="en-US" sz="45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What is Challenge-Based Learning?</a:t>
            </a:r>
          </a:p>
          <a:p>
            <a:pPr marL="685800" lvl="2" indent="0">
              <a:spcAft>
                <a:spcPts val="4200"/>
              </a:spcAft>
              <a:buNone/>
              <a:defRPr/>
            </a:pPr>
            <a:endParaRPr lang="en-GB" altLang="en-US" sz="2200" dirty="0">
              <a:solidFill>
                <a:schemeClr val="tx2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7CF9C7E-2D5C-4A72-947D-E1994758B6E4}"/>
              </a:ext>
            </a:extLst>
          </p:cNvPr>
          <p:cNvSpPr txBox="1">
            <a:spLocks/>
          </p:cNvSpPr>
          <p:nvPr/>
        </p:nvSpPr>
        <p:spPr>
          <a:xfrm>
            <a:off x="359532" y="1484784"/>
            <a:ext cx="8604956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600"/>
              </a:spcAft>
              <a:buFont typeface="Arial"/>
              <a:buNone/>
            </a:pP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Focus on:</a:t>
            </a:r>
          </a:p>
          <a:p>
            <a:pPr fontAlgn="auto">
              <a:spcAft>
                <a:spcPts val="600"/>
              </a:spcAft>
            </a:pP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Real-world problem</a:t>
            </a:r>
          </a:p>
          <a:p>
            <a:pPr fontAlgn="auto">
              <a:spcAft>
                <a:spcPts val="600"/>
              </a:spcAft>
            </a:pP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A challenge that’s important to students</a:t>
            </a:r>
          </a:p>
          <a:p>
            <a:pPr lvl="1" fontAlgn="auto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Computing foci: digital divides and connectivity</a:t>
            </a:r>
          </a:p>
          <a:p>
            <a:pPr fontAlgn="auto">
              <a:spcAft>
                <a:spcPts val="600"/>
              </a:spcAft>
            </a:pP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Meaningful use of technology</a:t>
            </a:r>
          </a:p>
          <a:p>
            <a:pPr fontAlgn="auto">
              <a:spcAft>
                <a:spcPts val="600"/>
              </a:spcAft>
            </a:pP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Teamwork</a:t>
            </a:r>
          </a:p>
          <a:p>
            <a:pPr marL="0" indent="0" fontAlgn="auto">
              <a:spcAft>
                <a:spcPts val="600"/>
              </a:spcAft>
              <a:buFont typeface="Arial"/>
              <a:buNone/>
            </a:pPr>
            <a:endParaRPr lang="en-GB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600"/>
              </a:spcAft>
              <a:buFont typeface="Arial"/>
              <a:buNone/>
            </a:pP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What VIP adds to this:</a:t>
            </a:r>
          </a:p>
          <a:p>
            <a:pPr fontAlgn="auto">
              <a:spcAft>
                <a:spcPts val="600"/>
              </a:spcAft>
            </a:pP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Support for teamworking: C2C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600"/>
              </a:spcAft>
            </a:pPr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Authentic link to the world of work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D823B4-60FB-4130-8C58-7992D8D0B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</a:blip>
          <a:srcRect l="9570" t="6952" r="6660" b="6952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829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CFF8295-A627-CE43-B25E-A571E2A68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556" y="137547"/>
            <a:ext cx="7992887" cy="754142"/>
          </a:xfrm>
        </p:spPr>
        <p:txBody>
          <a:bodyPr>
            <a:normAutofit/>
          </a:bodyPr>
          <a:lstStyle/>
          <a:p>
            <a:pPr algn="ctr"/>
            <a:r>
              <a:rPr lang="en-GB" sz="4500" b="1" dirty="0">
                <a:latin typeface="Arial" panose="020B0604020202020204" pitchFamily="34" charset="0"/>
                <a:cs typeface="Arial" panose="020B0604020202020204" pitchFamily="34" charset="0"/>
              </a:rPr>
              <a:t>‘Collaborating2Create (C2C)’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CDB047E-B7B1-F242-8CC3-D5C3E638BF78}"/>
              </a:ext>
            </a:extLst>
          </p:cNvPr>
          <p:cNvSpPr txBox="1">
            <a:spLocks noChangeArrowheads="1"/>
          </p:cNvSpPr>
          <p:nvPr/>
        </p:nvSpPr>
        <p:spPr>
          <a:xfrm>
            <a:off x="-1" y="1484783"/>
            <a:ext cx="8964489" cy="53726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fontAlgn="auto">
              <a:spcAft>
                <a:spcPts val="1200"/>
              </a:spcAft>
              <a:buFont typeface="Arial"/>
              <a:buNone/>
              <a:defRPr/>
            </a:pPr>
            <a:endParaRPr lang="en-GB" altLang="en-US" sz="2200" b="1" dirty="0">
              <a:solidFill>
                <a:schemeClr val="tx2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ECBF05C-04E1-BA40-88F0-143AC439BD02}"/>
              </a:ext>
            </a:extLst>
          </p:cNvPr>
          <p:cNvGrpSpPr/>
          <p:nvPr/>
        </p:nvGrpSpPr>
        <p:grpSpPr>
          <a:xfrm>
            <a:off x="1856490" y="1124744"/>
            <a:ext cx="5523822" cy="5328592"/>
            <a:chOff x="1856490" y="1124744"/>
            <a:chExt cx="5523822" cy="532859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C127269-0411-8D4B-AB6C-4988EFE9E1A7}"/>
                </a:ext>
              </a:extLst>
            </p:cNvPr>
            <p:cNvCxnSpPr>
              <a:cxnSpLocks/>
            </p:cNvCxnSpPr>
            <p:nvPr/>
          </p:nvCxnSpPr>
          <p:spPr>
            <a:xfrm>
              <a:off x="4482243" y="1124744"/>
              <a:ext cx="0" cy="5328592"/>
            </a:xfrm>
            <a:prstGeom prst="line">
              <a:avLst/>
            </a:prstGeom>
            <a:ln w="63500">
              <a:solidFill>
                <a:schemeClr val="bg2">
                  <a:lumMod val="9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918E77-B61C-CF42-93C8-ADDC478C6359}"/>
                </a:ext>
              </a:extLst>
            </p:cNvPr>
            <p:cNvSpPr txBox="1"/>
            <p:nvPr/>
          </p:nvSpPr>
          <p:spPr>
            <a:xfrm>
              <a:off x="2144521" y="1751910"/>
              <a:ext cx="4752528" cy="923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Education</a:t>
              </a:r>
            </a:p>
            <a:p>
              <a:pPr algn="ctr"/>
              <a:r>
                <a:rPr lang="en-US" dirty="0"/>
                <a:t>Schools &amp; curricula</a:t>
              </a:r>
            </a:p>
            <a:p>
              <a:pPr algn="ctr"/>
              <a:r>
                <a:rPr lang="en-US" dirty="0"/>
                <a:t>School experiences &amp; context</a:t>
              </a:r>
              <a:endParaRPr lang="en-US" b="1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D4FFAAA-DA13-5B4C-9E2A-BA88DAD12238}"/>
                </a:ext>
              </a:extLst>
            </p:cNvPr>
            <p:cNvSpPr txBox="1"/>
            <p:nvPr/>
          </p:nvSpPr>
          <p:spPr>
            <a:xfrm>
              <a:off x="1856490" y="2958043"/>
              <a:ext cx="5256585" cy="1569660"/>
            </a:xfrm>
            <a:prstGeom prst="rect">
              <a:avLst/>
            </a:prstGeom>
            <a:solidFill>
              <a:schemeClr val="bg1"/>
            </a:solidFill>
            <a:ln w="63500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u="sng" dirty="0"/>
                <a:t>‘Collaborating2Create’ (C2C)</a:t>
              </a:r>
            </a:p>
            <a:p>
              <a:pPr algn="ctr"/>
              <a:endParaRPr lang="en-US" sz="2400" b="1" u="sng" dirty="0"/>
            </a:p>
            <a:p>
              <a:pPr algn="ctr"/>
              <a:endParaRPr lang="en-US" sz="2400" b="1" dirty="0"/>
            </a:p>
            <a:p>
              <a:endParaRPr lang="en-US" sz="2400" b="1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215DFD8-193E-6D4A-ABA8-5B77103B9BD7}"/>
                </a:ext>
              </a:extLst>
            </p:cNvPr>
            <p:cNvSpPr txBox="1"/>
            <p:nvPr/>
          </p:nvSpPr>
          <p:spPr>
            <a:xfrm>
              <a:off x="1886832" y="3479793"/>
              <a:ext cx="2160240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Group working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Dialogue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Problem-solving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9A92487-D22A-2C4B-BF66-034BC20CC3AB}"/>
                </a:ext>
              </a:extLst>
            </p:cNvPr>
            <p:cNvSpPr txBox="1"/>
            <p:nvPr/>
          </p:nvSpPr>
          <p:spPr>
            <a:xfrm>
              <a:off x="4499882" y="3497079"/>
              <a:ext cx="2880430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Creating products or solutions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Being creative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E13210-C9EA-4D4F-A695-AADE559FD743}"/>
                </a:ext>
              </a:extLst>
            </p:cNvPr>
            <p:cNvSpPr txBox="1"/>
            <p:nvPr/>
          </p:nvSpPr>
          <p:spPr>
            <a:xfrm>
              <a:off x="2147442" y="4809926"/>
              <a:ext cx="4752528" cy="923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World of work</a:t>
              </a:r>
            </a:p>
            <a:p>
              <a:pPr algn="ctr"/>
              <a:r>
                <a:rPr lang="en-US" dirty="0"/>
                <a:t>Authentic workplace experiences</a:t>
              </a:r>
            </a:p>
            <a:p>
              <a:pPr algn="ctr"/>
              <a:r>
                <a:rPr lang="en-US" dirty="0"/>
                <a:t>Educating for the future / future skills</a:t>
              </a:r>
              <a:endParaRPr lang="en-US" b="1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80FEBC7-2C60-4D74-964F-C553A58BF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</a:blip>
          <a:srcRect l="9570" t="6952" r="6660" b="6952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269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1C4865-CF07-434F-9793-4488495D7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</a:blip>
          <a:srcRect l="9570" t="6952" r="6660" b="6952"/>
          <a:stretch/>
        </p:blipFill>
        <p:spPr>
          <a:xfrm>
            <a:off x="-1" y="-579"/>
            <a:ext cx="9144001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5413469-137B-1747-B25B-876B1B950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7" y="764704"/>
            <a:ext cx="9143999" cy="754142"/>
          </a:xfrm>
        </p:spPr>
        <p:txBody>
          <a:bodyPr>
            <a:noAutofit/>
          </a:bodyPr>
          <a:lstStyle/>
          <a:p>
            <a:pPr algn="ctr"/>
            <a:r>
              <a:rPr lang="en-GB" sz="4500" b="1" dirty="0">
                <a:latin typeface="Arial" panose="020B0604020202020204" pitchFamily="34" charset="0"/>
                <a:cs typeface="Arial" panose="020B0604020202020204" pitchFamily="34" charset="0"/>
              </a:rPr>
              <a:t>Linking authentically to the ‘world of work’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7C274B0-A00F-2546-A5CF-79C8CCA2D28A}"/>
              </a:ext>
            </a:extLst>
          </p:cNvPr>
          <p:cNvSpPr txBox="1">
            <a:spLocks noChangeArrowheads="1"/>
          </p:cNvSpPr>
          <p:nvPr/>
        </p:nvSpPr>
        <p:spPr>
          <a:xfrm>
            <a:off x="-180528" y="2132856"/>
            <a:ext cx="8964489" cy="367240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fontAlgn="auto">
              <a:spcAft>
                <a:spcPts val="600"/>
              </a:spcAft>
              <a:defRPr/>
            </a:pPr>
            <a:r>
              <a:rPr lang="en-GB" altLang="en-US" sz="2500" dirty="0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Authentic ‘real-world’ challenges that are relevant to the Computing curriculum, around connectivity and digital divides</a:t>
            </a:r>
          </a:p>
          <a:p>
            <a:pPr lvl="2" fontAlgn="auto">
              <a:spcAft>
                <a:spcPts val="600"/>
              </a:spcAft>
              <a:defRPr/>
            </a:pPr>
            <a:r>
              <a:rPr lang="en-GB" altLang="en-US" sz="2500" dirty="0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Video &amp; audio (as a ‘hook’, illustration of workplace practices)</a:t>
            </a:r>
          </a:p>
          <a:p>
            <a:pPr lvl="2" fontAlgn="auto">
              <a:spcAft>
                <a:spcPts val="600"/>
              </a:spcAft>
              <a:defRPr/>
            </a:pPr>
            <a:r>
              <a:rPr lang="en-GB" altLang="en-US" sz="2500" dirty="0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‘Thinking global, acting local’ = students are experts</a:t>
            </a:r>
          </a:p>
          <a:p>
            <a:pPr lvl="2" fontAlgn="auto">
              <a:spcAft>
                <a:spcPts val="600"/>
              </a:spcAft>
              <a:defRPr/>
            </a:pPr>
            <a:r>
              <a:rPr lang="en-GB" altLang="en-US" sz="2500" dirty="0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Collaborating2Create = skills &amp; competencies for the future</a:t>
            </a:r>
          </a:p>
          <a:p>
            <a:pPr lvl="2" fontAlgn="auto">
              <a:spcAft>
                <a:spcPts val="600"/>
              </a:spcAft>
              <a:defRPr/>
            </a:pPr>
            <a:r>
              <a:rPr lang="en-GB" altLang="en-US" sz="2500" dirty="0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CSI Assessment Criteria</a:t>
            </a:r>
          </a:p>
        </p:txBody>
      </p:sp>
    </p:spTree>
    <p:extLst>
      <p:ext uri="{BB962C8B-B14F-4D97-AF65-F5344CB8AC3E}">
        <p14:creationId xmlns:p14="http://schemas.microsoft.com/office/powerpoint/2010/main" val="60875150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03CCE441F6034188045CCF149395CF" ma:contentTypeVersion="11" ma:contentTypeDescription="Create a new document." ma:contentTypeScope="" ma:versionID="ba6448f77581d4225b0017b4f041204d">
  <xsd:schema xmlns:xsd="http://www.w3.org/2001/XMLSchema" xmlns:xs="http://www.w3.org/2001/XMLSchema" xmlns:p="http://schemas.microsoft.com/office/2006/metadata/properties" xmlns:ns3="217095c8-55ef-44cf-8ea5-94d827dcae75" xmlns:ns4="69786485-c169-45d4-afb6-cc6eac581460" targetNamespace="http://schemas.microsoft.com/office/2006/metadata/properties" ma:root="true" ma:fieldsID="f93c5810e249137020d43544f18894a0" ns3:_="" ns4:_="">
    <xsd:import namespace="217095c8-55ef-44cf-8ea5-94d827dcae75"/>
    <xsd:import namespace="69786485-c169-45d4-afb6-cc6eac58146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7095c8-55ef-44cf-8ea5-94d827dcae7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786485-c169-45d4-afb6-cc6eac5814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B53009F-4433-454D-BBFD-A2449A0369D9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69786485-c169-45d4-afb6-cc6eac581460"/>
    <ds:schemaRef ds:uri="http://purl.org/dc/dcmitype/"/>
    <ds:schemaRef ds:uri="http://schemas.openxmlformats.org/package/2006/metadata/core-properties"/>
    <ds:schemaRef ds:uri="217095c8-55ef-44cf-8ea5-94d827dcae75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EC5F7D1-0726-439C-B84E-FE61ECC1F5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7095c8-55ef-44cf-8ea5-94d827dcae75"/>
    <ds:schemaRef ds:uri="69786485-c169-45d4-afb6-cc6eac5814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8E4CBC7-F8FE-4225-B03A-146EBE5B621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37339</TotalTime>
  <Words>1140</Words>
  <Application>Microsoft Office PowerPoint</Application>
  <PresentationFormat>On-screen Show (4:3)</PresentationFormat>
  <Paragraphs>196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Courier New</vt:lpstr>
      <vt:lpstr>Helvetica Neue</vt:lpstr>
      <vt:lpstr>1_Office Theme</vt:lpstr>
      <vt:lpstr>PowerPoint Presentation</vt:lpstr>
      <vt:lpstr>Linking schools &amp; enterprise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‘Collaborating2Create (C2C)’</vt:lpstr>
      <vt:lpstr>Linking authentically to the ‘world of work’</vt:lpstr>
      <vt:lpstr>Where we’re at now…</vt:lpstr>
      <vt:lpstr>Voices from the classroom:  Computing Teacher and Careers Leader perspective</vt:lpstr>
      <vt:lpstr>C2C in the Computing class</vt:lpstr>
      <vt:lpstr>PowerPoint Presentation</vt:lpstr>
      <vt:lpstr>Summary of analysis</vt:lpstr>
      <vt:lpstr>Retrospective pre-post survey data</vt:lpstr>
      <vt:lpstr>PowerPoint Presentation</vt:lpstr>
      <vt:lpstr>Next steps</vt:lpstr>
      <vt:lpstr>Contacts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 Major</dc:creator>
  <cp:lastModifiedBy>Alison Twiner</cp:lastModifiedBy>
  <cp:revision>135</cp:revision>
  <dcterms:created xsi:type="dcterms:W3CDTF">2019-09-09T14:02:43Z</dcterms:created>
  <dcterms:modified xsi:type="dcterms:W3CDTF">2020-03-30T17:22:23Z</dcterms:modified>
</cp:coreProperties>
</file>