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92" r:id="rId3"/>
    <p:sldId id="296" r:id="rId4"/>
    <p:sldId id="297" r:id="rId5"/>
    <p:sldId id="293" r:id="rId6"/>
    <p:sldId id="294" r:id="rId7"/>
    <p:sldId id="298" r:id="rId8"/>
    <p:sldId id="295" r:id="rId9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notes" scaleToFitPaper="1"/>
  <p:clrMru>
    <a:srgbClr val="FF0000"/>
    <a:srgbClr val="000000"/>
    <a:srgbClr val="588039"/>
    <a:srgbClr val="003E72"/>
    <a:srgbClr val="6AADE4"/>
    <a:srgbClr val="00305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79678" autoAdjust="0"/>
  </p:normalViewPr>
  <p:slideViewPr>
    <p:cSldViewPr>
      <p:cViewPr>
        <p:scale>
          <a:sx n="104" d="100"/>
          <a:sy n="104" d="100"/>
        </p:scale>
        <p:origin x="1880" y="-2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handoutMaster" Target="handoutMasters/handoutMaster1.xml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F786AE26-67E0-5346-A20F-9D1BED9EA01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986655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143000" y="4343400"/>
            <a:ext cx="4556125" cy="41148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5EA61FA2-B92E-014F-8F0F-25AFFEA795D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283876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BDCC34C-7091-1642-B53C-61C9465733BE}" type="slidenum">
              <a:rPr lang="en-GB"/>
              <a:pPr>
                <a:defRPr/>
              </a:pPr>
              <a:t>1</a:t>
            </a:fld>
            <a:endParaRPr lang="en-GB"/>
          </a:p>
        </p:txBody>
      </p:sp>
      <p:sp>
        <p:nvSpPr>
          <p:cNvPr id="1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28650" lvl="1" indent="-171450" eaLnBrk="1" hangingPunct="1">
              <a:buFont typeface="Arial"/>
              <a:buChar char="•"/>
              <a:defRPr/>
            </a:pPr>
            <a:endParaRPr lang="en-US" sz="1000" dirty="0" smtClean="0"/>
          </a:p>
        </p:txBody>
      </p:sp>
    </p:spTree>
    <p:extLst>
      <p:ext uri="{BB962C8B-B14F-4D97-AF65-F5344CB8AC3E}">
        <p14:creationId xmlns:p14="http://schemas.microsoft.com/office/powerpoint/2010/main" val="4211471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EA61FA2-B92E-014F-8F0F-25AFFEA795D1}" type="slidenum">
              <a:rPr lang="en-GB" smtClean="0"/>
              <a:pPr>
                <a:defRPr/>
              </a:pPr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38523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EA61FA2-B92E-014F-8F0F-25AFFEA795D1}" type="slidenum">
              <a:rPr lang="en-GB" smtClean="0"/>
              <a:pPr>
                <a:defRPr/>
              </a:pPr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41286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en-US" sz="1200" kern="1200" baseline="0" dirty="0" smtClean="0">
              <a:solidFill>
                <a:schemeClr val="tx1"/>
              </a:solidFill>
              <a:effectLst/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EA61FA2-B92E-014F-8F0F-25AFFEA795D1}" type="slidenum">
              <a:rPr lang="en-GB" smtClean="0"/>
              <a:pPr>
                <a:defRPr/>
              </a:pPr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7189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EA61FA2-B92E-014F-8F0F-25AFFEA795D1}" type="slidenum">
              <a:rPr lang="en-GB" smtClean="0"/>
              <a:pPr>
                <a:defRPr/>
              </a:pPr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329747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EA61FA2-B92E-014F-8F0F-25AFFEA795D1}" type="slidenum">
              <a:rPr lang="en-GB" smtClean="0"/>
              <a:pPr>
                <a:defRPr/>
              </a:pPr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92326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EA61FA2-B92E-014F-8F0F-25AFFEA795D1}" type="slidenum">
              <a:rPr lang="en-GB" smtClean="0"/>
              <a:pPr>
                <a:defRPr/>
              </a:pPr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44104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 bwMode="auto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3"/>
          <p:cNvSpPr>
            <a:spLocks noChangeArrowheads="1"/>
          </p:cNvSpPr>
          <p:nvPr/>
        </p:nvSpPr>
        <p:spPr bwMode="auto">
          <a:xfrm>
            <a:off x="0" y="5365750"/>
            <a:ext cx="9140825" cy="665163"/>
          </a:xfrm>
          <a:prstGeom prst="rect">
            <a:avLst/>
          </a:prstGeom>
          <a:solidFill>
            <a:srgbClr val="003E7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27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sz="1800">
              <a:cs typeface="+mn-cs"/>
            </a:endParaRPr>
          </a:p>
        </p:txBody>
      </p:sp>
      <p:sp>
        <p:nvSpPr>
          <p:cNvPr id="5" name="Rectangle 14"/>
          <p:cNvSpPr>
            <a:spLocks noChangeArrowheads="1"/>
          </p:cNvSpPr>
          <p:nvPr/>
        </p:nvSpPr>
        <p:spPr bwMode="auto">
          <a:xfrm>
            <a:off x="0" y="6030913"/>
            <a:ext cx="9140825" cy="173037"/>
          </a:xfrm>
          <a:prstGeom prst="rect">
            <a:avLst/>
          </a:prstGeom>
          <a:solidFill>
            <a:srgbClr val="6AADE4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27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sz="1800">
              <a:cs typeface="+mn-cs"/>
            </a:endParaRP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4175" y="2016125"/>
            <a:ext cx="8374063" cy="576263"/>
          </a:xfrm>
        </p:spPr>
        <p:txBody>
          <a:bodyPr/>
          <a:lstStyle>
            <a:lvl1pPr>
              <a:defRPr sz="3600"/>
            </a:lvl1pPr>
          </a:lstStyle>
          <a:p>
            <a:pPr lvl="0"/>
            <a:r>
              <a:rPr lang="en-GB" noProof="0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84175" y="2774950"/>
            <a:ext cx="8374063" cy="539750"/>
          </a:xfrm>
        </p:spPr>
        <p:txBody>
          <a:bodyPr/>
          <a:lstStyle>
            <a:lvl1pPr marL="0" indent="0">
              <a:buFontTx/>
              <a:buNone/>
              <a:defRPr sz="18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smtClean="0"/>
              <a:t>Click to edit Master subtitle style</a:t>
            </a: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862888" y="6448425"/>
            <a:ext cx="900112" cy="179388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6E529A6C-195A-CE4B-8668-DA7E7601BD0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93381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C25B83-F957-D04B-9181-ACD89C5C0CF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42535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5913" y="398463"/>
            <a:ext cx="2093912" cy="5376862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4175" y="398463"/>
            <a:ext cx="6129338" cy="5376862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BF598F-4E3D-7047-B93E-81D478CBD7F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28255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B677D5-61C5-E847-8B27-82331CEFF58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23082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9DDB87-0261-A44A-BA1F-7379F50AB5E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02037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4175" y="1708150"/>
            <a:ext cx="4110038" cy="40671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708150"/>
            <a:ext cx="4111625" cy="40671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C99662-C8A9-1947-80AE-B369180D47A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51266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A04400-6F6F-1B45-884C-BAE06D42FDA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64521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09EAEB-59BA-5C47-BF55-5BF570A219C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43116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04A90A-FE26-3C42-A9B8-4CAAC798DC0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95470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68CC39-D53A-5A49-9E50-2EDCA1B5D56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47682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GB" noProof="0" smtClean="0"/>
              <a:t>Drag picture to placeholder or click icon to add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34D2AD-3793-A84D-AD5B-C7B830165F8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00095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4175" y="398463"/>
            <a:ext cx="8375650" cy="423862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Master title style</a:t>
            </a:r>
            <a:endParaRPr lang="en-GB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4175" y="1708150"/>
            <a:ext cx="8374063" cy="4067175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862888" y="6451600"/>
            <a:ext cx="900112" cy="179388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chemeClr val="tx2"/>
                </a:solidFill>
                <a:cs typeface="+mn-cs"/>
              </a:defRPr>
            </a:lvl1pPr>
          </a:lstStyle>
          <a:p>
            <a:pPr>
              <a:defRPr/>
            </a:pPr>
            <a:fld id="{4624B59C-A8C2-4E4F-901D-B94B2B80923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27" r:id="rId1"/>
    <p:sldLayoutId id="2147484117" r:id="rId2"/>
    <p:sldLayoutId id="2147484118" r:id="rId3"/>
    <p:sldLayoutId id="2147484119" r:id="rId4"/>
    <p:sldLayoutId id="2147484120" r:id="rId5"/>
    <p:sldLayoutId id="2147484121" r:id="rId6"/>
    <p:sldLayoutId id="2147484122" r:id="rId7"/>
    <p:sldLayoutId id="2147484123" r:id="rId8"/>
    <p:sldLayoutId id="2147484124" r:id="rId9"/>
    <p:sldLayoutId id="2147484125" r:id="rId10"/>
    <p:sldLayoutId id="2147484126" r:id="rId11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+mj-ea"/>
          <a:cs typeface="ＭＳ Ｐゴシック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" charset="0"/>
          <a:ea typeface="ＭＳ Ｐゴシック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" charset="0"/>
          <a:ea typeface="ＭＳ Ｐゴシック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" charset="0"/>
          <a:ea typeface="ＭＳ Ｐゴシック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" charset="0"/>
          <a:ea typeface="ＭＳ Ｐゴシック" charset="0"/>
        </a:defRPr>
      </a:lvl9pPr>
    </p:titleStyle>
    <p:bodyStyle>
      <a:lvl1pPr marL="269875" indent="-269875" algn="l" rtl="0" eaLnBrk="1" fontAlgn="base" hangingPunct="1">
        <a:spcBef>
          <a:spcPct val="0"/>
        </a:spcBef>
        <a:spcAft>
          <a:spcPct val="75000"/>
        </a:spcAft>
        <a:buChar char="•"/>
        <a:defRPr sz="20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538163" indent="-266700" algn="l" rtl="0" eaLnBrk="1" fontAlgn="base" hangingPunct="1">
        <a:spcBef>
          <a:spcPct val="0"/>
        </a:spcBef>
        <a:spcAft>
          <a:spcPct val="75000"/>
        </a:spcAft>
        <a:buChar char="•"/>
        <a:defRPr sz="2000">
          <a:solidFill>
            <a:schemeClr val="tx1"/>
          </a:solidFill>
          <a:latin typeface="+mn-lt"/>
          <a:ea typeface="+mn-ea"/>
        </a:defRPr>
      </a:lvl2pPr>
      <a:lvl3pPr marL="809625" indent="-269875" algn="l" rtl="0" eaLnBrk="1" fontAlgn="base" hangingPunct="1">
        <a:spcBef>
          <a:spcPct val="0"/>
        </a:spcBef>
        <a:spcAft>
          <a:spcPct val="75000"/>
        </a:spcAft>
        <a:buChar char="•"/>
        <a:defRPr sz="2000">
          <a:solidFill>
            <a:schemeClr val="tx1"/>
          </a:solidFill>
          <a:latin typeface="+mn-lt"/>
          <a:ea typeface="+mn-ea"/>
        </a:defRPr>
      </a:lvl3pPr>
      <a:lvl4pPr marL="1079500" indent="-268288" algn="l" rtl="0" eaLnBrk="1" fontAlgn="base" hangingPunct="1">
        <a:spcBef>
          <a:spcPct val="0"/>
        </a:spcBef>
        <a:spcAft>
          <a:spcPct val="75000"/>
        </a:spcAft>
        <a:buChar char="•"/>
        <a:defRPr sz="2000">
          <a:solidFill>
            <a:schemeClr val="tx1"/>
          </a:solidFill>
          <a:latin typeface="+mn-lt"/>
          <a:ea typeface="+mn-ea"/>
        </a:defRPr>
      </a:lvl4pPr>
      <a:lvl5pPr marL="1350963" indent="-269875" algn="l" rtl="0" eaLnBrk="1" fontAlgn="base" hangingPunct="1">
        <a:spcBef>
          <a:spcPct val="0"/>
        </a:spcBef>
        <a:spcAft>
          <a:spcPct val="75000"/>
        </a:spcAft>
        <a:buChar char="•"/>
        <a:defRPr sz="2000">
          <a:solidFill>
            <a:schemeClr val="tx1"/>
          </a:solidFill>
          <a:latin typeface="+mn-lt"/>
          <a:ea typeface="+mn-ea"/>
        </a:defRPr>
      </a:lvl5pPr>
      <a:lvl6pPr marL="1808163" indent="-269875" algn="l" rtl="0" eaLnBrk="1" fontAlgn="base" hangingPunct="1">
        <a:spcBef>
          <a:spcPct val="0"/>
        </a:spcBef>
        <a:spcAft>
          <a:spcPct val="75000"/>
        </a:spcAft>
        <a:buChar char="•"/>
        <a:defRPr sz="2000">
          <a:solidFill>
            <a:schemeClr val="tx1"/>
          </a:solidFill>
          <a:latin typeface="+mn-lt"/>
          <a:ea typeface="+mn-ea"/>
        </a:defRPr>
      </a:lvl6pPr>
      <a:lvl7pPr marL="2265363" indent="-269875" algn="l" rtl="0" eaLnBrk="1" fontAlgn="base" hangingPunct="1">
        <a:spcBef>
          <a:spcPct val="0"/>
        </a:spcBef>
        <a:spcAft>
          <a:spcPct val="75000"/>
        </a:spcAft>
        <a:buChar char="•"/>
        <a:defRPr sz="2000">
          <a:solidFill>
            <a:schemeClr val="tx1"/>
          </a:solidFill>
          <a:latin typeface="+mn-lt"/>
          <a:ea typeface="+mn-ea"/>
        </a:defRPr>
      </a:lvl7pPr>
      <a:lvl8pPr marL="2722563" indent="-269875" algn="l" rtl="0" eaLnBrk="1" fontAlgn="base" hangingPunct="1">
        <a:spcBef>
          <a:spcPct val="0"/>
        </a:spcBef>
        <a:spcAft>
          <a:spcPct val="75000"/>
        </a:spcAft>
        <a:buChar char="•"/>
        <a:defRPr sz="2000">
          <a:solidFill>
            <a:schemeClr val="tx1"/>
          </a:solidFill>
          <a:latin typeface="+mn-lt"/>
          <a:ea typeface="+mn-ea"/>
        </a:defRPr>
      </a:lvl8pPr>
      <a:lvl9pPr marL="3179763" indent="-269875" algn="l" rtl="0" eaLnBrk="1" fontAlgn="base" hangingPunct="1">
        <a:spcBef>
          <a:spcPct val="0"/>
        </a:spcBef>
        <a:spcAft>
          <a:spcPct val="75000"/>
        </a:spcAft>
        <a:buChar char="•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44215" y="2016125"/>
            <a:ext cx="7572201" cy="576263"/>
          </a:xfrm>
        </p:spPr>
        <p:txBody>
          <a:bodyPr/>
          <a:lstStyle/>
          <a:p>
            <a:pPr algn="ctr"/>
            <a:r>
              <a:rPr lang="en-GB" sz="2800" dirty="0"/>
              <a:t>Computational Thinking Challenge: </a:t>
            </a:r>
            <a:r>
              <a:rPr lang="en-GB" sz="2800" dirty="0" smtClean="0"/>
              <a:t/>
            </a:r>
            <a:br>
              <a:rPr lang="en-GB" sz="2800" dirty="0" smtClean="0"/>
            </a:br>
            <a:r>
              <a:rPr lang="en-GB" sz="2800" dirty="0" smtClean="0"/>
              <a:t>A </a:t>
            </a:r>
            <a:r>
              <a:rPr lang="en-GB" sz="2800" dirty="0"/>
              <a:t>P</a:t>
            </a:r>
            <a:r>
              <a:rPr lang="en-GB" sz="2800" dirty="0" smtClean="0"/>
              <a:t>ilot </a:t>
            </a:r>
            <a:r>
              <a:rPr lang="en-GB" sz="2800" dirty="0"/>
              <a:t>S</a:t>
            </a:r>
            <a:r>
              <a:rPr lang="en-GB" sz="2800" dirty="0" smtClean="0"/>
              <a:t>tudy </a:t>
            </a:r>
            <a:r>
              <a:rPr lang="en-GB" sz="2800" dirty="0"/>
              <a:t>on </a:t>
            </a:r>
            <a:r>
              <a:rPr lang="en-GB" sz="2800" dirty="0" smtClean="0"/>
              <a:t>Reliability </a:t>
            </a:r>
            <a:r>
              <a:rPr lang="en-GB" sz="2800" dirty="0"/>
              <a:t>and </a:t>
            </a:r>
            <a:r>
              <a:rPr lang="en-GB" sz="2800" dirty="0" smtClean="0"/>
              <a:t>Usability   </a:t>
            </a:r>
            <a:endParaRPr lang="en-GB" sz="2800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08484" y="3968521"/>
            <a:ext cx="8374063" cy="53975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1600" dirty="0" smtClean="0">
                <a:cs typeface="+mn-cs"/>
              </a:rPr>
              <a:t>Rina Lai</a:t>
            </a:r>
            <a:endParaRPr lang="en-US" sz="1600" dirty="0" smtClean="0">
              <a:cs typeface="+mn-cs"/>
            </a:endParaRPr>
          </a:p>
          <a:p>
            <a:pPr algn="ctr" eaLnBrk="1" hangingPunct="1">
              <a:defRPr/>
            </a:pPr>
            <a:r>
              <a:rPr lang="en-US" sz="1600" dirty="0" smtClean="0">
                <a:cs typeface="+mn-cs"/>
              </a:rPr>
              <a:t>Faculty of Education, University of Cambridge </a:t>
            </a:r>
            <a:endParaRPr lang="en-US" sz="1600" dirty="0" smtClean="0">
              <a:cs typeface="+mn-cs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442083" y="5517232"/>
            <a:ext cx="41764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schemeClr val="bg1"/>
                </a:solidFill>
              </a:rPr>
              <a:t>Cambridge Computing Education Research Symposium</a:t>
            </a:r>
            <a:endParaRPr lang="en-US" sz="1200" dirty="0" smtClean="0">
              <a:solidFill>
                <a:schemeClr val="bg1"/>
              </a:solidFill>
            </a:endParaRPr>
          </a:p>
          <a:p>
            <a:pPr algn="ctr"/>
            <a:r>
              <a:rPr lang="en-US" sz="1200" dirty="0" smtClean="0">
                <a:solidFill>
                  <a:schemeClr val="bg1"/>
                </a:solidFill>
              </a:rPr>
              <a:t>1</a:t>
            </a:r>
            <a:r>
              <a:rPr lang="en-US" sz="1200" baseline="30000" dirty="0" smtClean="0">
                <a:solidFill>
                  <a:schemeClr val="bg1"/>
                </a:solidFill>
              </a:rPr>
              <a:t>st</a:t>
            </a:r>
            <a:r>
              <a:rPr lang="en-US" sz="1200" dirty="0" smtClean="0">
                <a:solidFill>
                  <a:schemeClr val="bg1"/>
                </a:solidFill>
              </a:rPr>
              <a:t> April, 2020</a:t>
            </a:r>
            <a:endParaRPr lang="en-US" sz="1200" dirty="0">
              <a:solidFill>
                <a:schemeClr val="bg1"/>
              </a:solidFill>
            </a:endParaRPr>
          </a:p>
        </p:txBody>
      </p:sp>
      <p:pic>
        <p:nvPicPr>
          <p:cNvPr id="1028" name="Picture 4" descr="mage result for university of cambridge faculty of education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64214"/>
            <a:ext cx="3238500" cy="1485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9B677D5-61C5-E847-8B27-82331CEFF588}" type="slidenum">
              <a:rPr lang="en-GB" smtClean="0"/>
              <a:pPr>
                <a:defRPr/>
              </a:pPr>
              <a:t>2</a:t>
            </a:fld>
            <a:endParaRPr lang="en-GB"/>
          </a:p>
        </p:txBody>
      </p:sp>
      <p:sp>
        <p:nvSpPr>
          <p:cNvPr id="3" name="TextBox 2"/>
          <p:cNvSpPr txBox="1"/>
          <p:nvPr/>
        </p:nvSpPr>
        <p:spPr>
          <a:xfrm>
            <a:off x="251520" y="1754778"/>
            <a:ext cx="828092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b="1" dirty="0" smtClean="0"/>
              <a:t>Research Motivation </a:t>
            </a:r>
          </a:p>
          <a:p>
            <a:endParaRPr lang="en-GB" sz="1800" b="1" dirty="0" smtClean="0"/>
          </a:p>
          <a:p>
            <a:pPr marL="342900" indent="-342900">
              <a:buFont typeface="+mj-lt"/>
              <a:buAutoNum type="arabicPeriod"/>
            </a:pPr>
            <a:r>
              <a:rPr lang="en-GB" sz="1800" dirty="0" smtClean="0"/>
              <a:t>There is a paucity of CT assessment tools for teachers; this is a central factor that impedes the promotion of computational thinking (CT) in the classroom (Rich &amp; Hodges, 2017). </a:t>
            </a:r>
          </a:p>
          <a:p>
            <a:pPr marL="342900" indent="-342900">
              <a:buFont typeface="+mj-lt"/>
              <a:buAutoNum type="arabicPeriod"/>
            </a:pPr>
            <a:endParaRPr lang="en-GB" sz="1800" dirty="0" smtClean="0"/>
          </a:p>
          <a:p>
            <a:pPr marL="342900" indent="-342900">
              <a:buFont typeface="+mj-lt"/>
              <a:buAutoNum type="arabicPeriod"/>
            </a:pPr>
            <a:r>
              <a:rPr lang="en-GB" sz="1800" dirty="0" smtClean="0"/>
              <a:t>Psychometrically </a:t>
            </a:r>
            <a:r>
              <a:rPr lang="en-GB" sz="1800" dirty="0"/>
              <a:t>sound, reliable and valid CT assessments are scarce, if not absent, in the current literature.</a:t>
            </a:r>
            <a:endParaRPr lang="en-US" sz="1800" dirty="0"/>
          </a:p>
          <a:p>
            <a:pPr marL="342900" indent="-342900">
              <a:buFont typeface="+mj-lt"/>
              <a:buAutoNum type="arabicPeriod"/>
            </a:pPr>
            <a:endParaRPr lang="en-US" sz="1800" dirty="0"/>
          </a:p>
        </p:txBody>
      </p:sp>
      <p:sp>
        <p:nvSpPr>
          <p:cNvPr id="6" name="TextBox 5"/>
          <p:cNvSpPr txBox="1"/>
          <p:nvPr/>
        </p:nvSpPr>
        <p:spPr>
          <a:xfrm>
            <a:off x="2051720" y="3861048"/>
            <a:ext cx="1847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3790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9B677D5-61C5-E847-8B27-82331CEFF588}" type="slidenum">
              <a:rPr lang="en-GB" smtClean="0"/>
              <a:pPr>
                <a:defRPr/>
              </a:pPr>
              <a:t>3</a:t>
            </a:fld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2051720" y="3861048"/>
            <a:ext cx="1847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51520" y="1754778"/>
            <a:ext cx="828092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b="1" dirty="0" smtClean="0"/>
              <a:t>Research Focus</a:t>
            </a:r>
          </a:p>
          <a:p>
            <a:endParaRPr lang="en-GB" sz="1800" b="1" dirty="0" smtClean="0"/>
          </a:p>
          <a:p>
            <a:pPr marL="342900" indent="-342900">
              <a:buFont typeface="+mj-lt"/>
              <a:buAutoNum type="arabicPeriod"/>
            </a:pPr>
            <a:r>
              <a:rPr lang="en-GB" sz="1800" dirty="0" smtClean="0"/>
              <a:t>Develop a computerised competency-based assessment: Computational Thinking Challenge (CTC)</a:t>
            </a:r>
          </a:p>
          <a:p>
            <a:pPr marL="342900" indent="-342900">
              <a:buFont typeface="+mj-lt"/>
              <a:buAutoNum type="arabicPeriod"/>
            </a:pPr>
            <a:endParaRPr lang="en-GB" sz="1800" dirty="0" smtClean="0"/>
          </a:p>
          <a:p>
            <a:pPr marL="342900" indent="-342900">
              <a:buFont typeface="+mj-lt"/>
              <a:buAutoNum type="arabicPeriod"/>
            </a:pPr>
            <a:r>
              <a:rPr lang="en-US" sz="1800" dirty="0" smtClean="0"/>
              <a:t>Evaluate the reliability, validity, and psychometric properties of CTC</a:t>
            </a:r>
            <a:endParaRPr lang="en-US" sz="1800" dirty="0"/>
          </a:p>
          <a:p>
            <a:pPr marL="342900" indent="-342900">
              <a:buFont typeface="+mj-lt"/>
              <a:buAutoNum type="arabicPeriod"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390756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9B677D5-61C5-E847-8B27-82331CEFF588}" type="slidenum">
              <a:rPr lang="en-GB" smtClean="0"/>
              <a:pPr>
                <a:defRPr/>
              </a:pPr>
              <a:t>4</a:t>
            </a:fld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2051720" y="3861048"/>
            <a:ext cx="1847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51520" y="1754778"/>
            <a:ext cx="828092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b="1" dirty="0"/>
              <a:t>Computational Thinking Challenge (CTC</a:t>
            </a:r>
            <a:r>
              <a:rPr lang="en-GB" sz="1800" b="1" dirty="0" smtClean="0"/>
              <a:t>)</a:t>
            </a:r>
          </a:p>
          <a:p>
            <a:endParaRPr lang="en-US" sz="1800" dirty="0" smtClean="0"/>
          </a:p>
          <a:p>
            <a:pPr marL="342900" indent="-342900">
              <a:buFont typeface="Arial" charset="0"/>
              <a:buChar char="•"/>
            </a:pPr>
            <a:r>
              <a:rPr lang="en-GB" sz="1800" dirty="0" smtClean="0"/>
              <a:t>Computerised</a:t>
            </a:r>
          </a:p>
          <a:p>
            <a:pPr marL="342900" indent="-342900">
              <a:buFont typeface="Arial" charset="0"/>
              <a:buChar char="•"/>
            </a:pPr>
            <a:endParaRPr lang="en-GB" sz="1800" dirty="0"/>
          </a:p>
          <a:p>
            <a:pPr marL="342900" indent="-342900">
              <a:buFont typeface="Arial" charset="0"/>
              <a:buChar char="•"/>
            </a:pPr>
            <a:r>
              <a:rPr lang="en-GB" sz="1800" dirty="0" smtClean="0"/>
              <a:t>Competency-based assessment that measures context/language-neutral programming skills and CT problem-solving skills</a:t>
            </a:r>
          </a:p>
          <a:p>
            <a:pPr marL="342900" indent="-342900">
              <a:buFont typeface="Arial" charset="0"/>
              <a:buChar char="•"/>
            </a:pPr>
            <a:endParaRPr lang="en-GB" sz="1800" dirty="0"/>
          </a:p>
          <a:p>
            <a:pPr marL="342900" indent="-342900">
              <a:buFont typeface="Arial" charset="0"/>
              <a:buChar char="•"/>
            </a:pPr>
            <a:r>
              <a:rPr lang="en-GB" sz="1800" dirty="0" smtClean="0"/>
              <a:t>Hybrid approach to testing with a focus on quality formative feedback </a:t>
            </a:r>
          </a:p>
          <a:p>
            <a:pPr marL="342900" indent="-342900">
              <a:buFont typeface="Arial" charset="0"/>
              <a:buChar char="•"/>
            </a:pPr>
            <a:endParaRPr lang="en-GB" sz="1800" dirty="0"/>
          </a:p>
          <a:p>
            <a:pPr marL="342900" indent="-342900">
              <a:buFont typeface="Arial" charset="0"/>
              <a:buChar char="•"/>
            </a:pPr>
            <a:endParaRPr lang="en-GB" sz="1800" dirty="0" smtClean="0"/>
          </a:p>
          <a:p>
            <a:pPr marL="342900" indent="-342900">
              <a:buFont typeface="Arial" charset="0"/>
              <a:buChar char="•"/>
            </a:pPr>
            <a:endParaRPr lang="en-GB" sz="1800" dirty="0"/>
          </a:p>
          <a:p>
            <a:endParaRPr lang="en-GB" sz="1800" dirty="0" smtClean="0"/>
          </a:p>
          <a:p>
            <a:pPr marL="285750" indent="-285750">
              <a:buFont typeface="Arial" charset="0"/>
              <a:buChar char="•"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361189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9B677D5-61C5-E847-8B27-82331CEFF588}" type="slidenum">
              <a:rPr lang="en-GB" smtClean="0"/>
              <a:pPr>
                <a:defRPr/>
              </a:pPr>
              <a:t>5</a:t>
            </a:fld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359991" y="1340768"/>
            <a:ext cx="8280920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charset="0"/>
              <a:buChar char="•"/>
            </a:pPr>
            <a:endParaRPr lang="en-US" sz="1800" dirty="0"/>
          </a:p>
          <a:p>
            <a:r>
              <a:rPr lang="en-US" sz="1800" b="1" dirty="0" smtClean="0"/>
              <a:t>Stage 1 </a:t>
            </a:r>
            <a:r>
              <a:rPr lang="en-GB" sz="1800" dirty="0" smtClean="0"/>
              <a:t>examines the internal consistency reliability </a:t>
            </a:r>
            <a:endParaRPr lang="en-US" sz="1800" b="1" dirty="0" smtClean="0"/>
          </a:p>
          <a:p>
            <a:endParaRPr lang="en-US" sz="1800" dirty="0" smtClean="0"/>
          </a:p>
          <a:p>
            <a:pPr marL="285750" indent="-285750">
              <a:buFont typeface="Arial" charset="0"/>
              <a:buChar char="•"/>
            </a:pPr>
            <a:r>
              <a:rPr lang="en-GB" sz="1800" dirty="0" smtClean="0"/>
              <a:t>19 children ages ranged from 14.9 to 16.2 (M</a:t>
            </a:r>
            <a:r>
              <a:rPr lang="en-GB" sz="1800" baseline="-25000" dirty="0" smtClean="0"/>
              <a:t>age</a:t>
            </a:r>
            <a:r>
              <a:rPr lang="en-GB" sz="1800" dirty="0" smtClean="0"/>
              <a:t>=15.51; </a:t>
            </a:r>
            <a:r>
              <a:rPr lang="en-GB" sz="1800" dirty="0" err="1" smtClean="0"/>
              <a:t>SD</a:t>
            </a:r>
            <a:r>
              <a:rPr lang="en-GB" sz="1800" baseline="-25000" dirty="0" err="1" smtClean="0"/>
              <a:t>age</a:t>
            </a:r>
            <a:r>
              <a:rPr lang="en-GB" sz="1800" dirty="0" smtClean="0"/>
              <a:t> = 0.35)</a:t>
            </a:r>
          </a:p>
          <a:p>
            <a:pPr marL="285750" indent="-285750">
              <a:buFont typeface="Arial" charset="0"/>
              <a:buChar char="•"/>
            </a:pPr>
            <a:r>
              <a:rPr lang="en-GB" sz="1800" dirty="0" smtClean="0"/>
              <a:t>17 (89%) males and 2 (11%) females</a:t>
            </a:r>
            <a:endParaRPr lang="en-US" sz="1800" dirty="0" smtClean="0"/>
          </a:p>
          <a:p>
            <a:endParaRPr lang="en-US" sz="1800" dirty="0"/>
          </a:p>
          <a:p>
            <a:r>
              <a:rPr lang="en-US" sz="1800" b="1" dirty="0" smtClean="0"/>
              <a:t>Stage 2 </a:t>
            </a:r>
            <a:r>
              <a:rPr lang="en-US" sz="1800" dirty="0" smtClean="0"/>
              <a:t>compares reliability between the computer-based and paper-based version of CTC</a:t>
            </a:r>
          </a:p>
          <a:p>
            <a:endParaRPr lang="en-US" sz="1800" dirty="0" smtClean="0"/>
          </a:p>
          <a:p>
            <a:pPr marL="285750" indent="-285750">
              <a:buFont typeface="Arial" charset="0"/>
              <a:buChar char="•"/>
            </a:pPr>
            <a:r>
              <a:rPr lang="en-GB" sz="1800" dirty="0" smtClean="0"/>
              <a:t>24 children ages ranged from 16.9 to 18.4 (M</a:t>
            </a:r>
            <a:r>
              <a:rPr lang="en-GB" sz="1800" baseline="-25000" dirty="0" smtClean="0"/>
              <a:t>age</a:t>
            </a:r>
            <a:r>
              <a:rPr lang="en-GB" sz="1800" dirty="0" smtClean="0"/>
              <a:t>= 17.5; </a:t>
            </a:r>
            <a:r>
              <a:rPr lang="en-GB" sz="1800" dirty="0" err="1" smtClean="0"/>
              <a:t>SD</a:t>
            </a:r>
            <a:r>
              <a:rPr lang="en-GB" sz="1800" baseline="-25000" dirty="0" err="1" smtClean="0"/>
              <a:t>age</a:t>
            </a:r>
            <a:r>
              <a:rPr lang="en-GB" sz="1800" dirty="0" smtClean="0"/>
              <a:t> = 0.37)</a:t>
            </a:r>
          </a:p>
          <a:p>
            <a:pPr marL="285750" indent="-285750">
              <a:buFont typeface="Arial" charset="0"/>
              <a:buChar char="•"/>
            </a:pPr>
            <a:r>
              <a:rPr lang="en-GB" sz="1800" dirty="0" smtClean="0"/>
              <a:t>21 (87.5%) males and 3 (12.5%) females</a:t>
            </a:r>
            <a:endParaRPr lang="en-US" sz="1800" dirty="0" smtClean="0"/>
          </a:p>
          <a:p>
            <a:endParaRPr lang="en-US" sz="1800" dirty="0" smtClean="0"/>
          </a:p>
          <a:p>
            <a:r>
              <a:rPr lang="en-US" sz="1800" b="1" dirty="0" smtClean="0"/>
              <a:t>Stage 3 </a:t>
            </a:r>
            <a:r>
              <a:rPr lang="en-US" sz="1800" dirty="0" smtClean="0"/>
              <a:t>investigates user’s experience in terms of difficulty/ clarity of items and motivation/ enjoyment </a:t>
            </a:r>
          </a:p>
          <a:p>
            <a:pPr marL="285750" indent="-285750">
              <a:buFont typeface="Arial" charset="0"/>
              <a:buChar char="•"/>
            </a:pPr>
            <a:endParaRPr lang="en-US" sz="1800" dirty="0" smtClean="0"/>
          </a:p>
          <a:p>
            <a:pPr marL="285750" indent="-285750">
              <a:buFont typeface="Arial" charset="0"/>
              <a:buChar char="•"/>
            </a:pPr>
            <a:r>
              <a:rPr lang="en-US" sz="1800" dirty="0" smtClean="0"/>
              <a:t>Same sample as stage 2</a:t>
            </a:r>
          </a:p>
          <a:p>
            <a:pPr marL="285750" indent="-285750">
              <a:buFont typeface="Arial" charset="0"/>
              <a:buChar char="•"/>
            </a:pPr>
            <a:endParaRPr lang="en-GB" sz="1800" dirty="0"/>
          </a:p>
          <a:p>
            <a:pPr marL="342900" indent="-342900">
              <a:buFont typeface="Arial" charset="0"/>
              <a:buChar char="•"/>
            </a:pPr>
            <a:endParaRPr lang="en-GB" sz="1800" dirty="0" smtClean="0"/>
          </a:p>
          <a:p>
            <a:pPr marL="342900" indent="-342900">
              <a:buFont typeface="Arial" charset="0"/>
              <a:buChar char="•"/>
            </a:pPr>
            <a:endParaRPr lang="en-GB" sz="1800" dirty="0"/>
          </a:p>
          <a:p>
            <a:endParaRPr lang="en-GB" sz="1800" dirty="0" smtClean="0"/>
          </a:p>
          <a:p>
            <a:pPr marL="285750" indent="-285750">
              <a:buFont typeface="Arial" charset="0"/>
              <a:buChar char="•"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801248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9B677D5-61C5-E847-8B27-82331CEFF588}" type="slidenum">
              <a:rPr lang="en-GB" smtClean="0"/>
              <a:pPr>
                <a:defRPr/>
              </a:pPr>
              <a:t>6</a:t>
            </a:fld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251520" y="1275676"/>
            <a:ext cx="828092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charset="0"/>
              <a:buChar char="•"/>
            </a:pPr>
            <a:endParaRPr lang="en-US" sz="1800" dirty="0"/>
          </a:p>
          <a:p>
            <a:r>
              <a:rPr lang="en-US" sz="1800" b="1" dirty="0" smtClean="0"/>
              <a:t>Stage 1 </a:t>
            </a:r>
          </a:p>
          <a:p>
            <a:endParaRPr lang="en-US" sz="1800" b="1" dirty="0"/>
          </a:p>
          <a:p>
            <a:r>
              <a:rPr lang="en-GB" sz="1800" dirty="0" smtClean="0"/>
              <a:t>CTC </a:t>
            </a:r>
            <a:r>
              <a:rPr lang="en-GB" sz="1800" dirty="0"/>
              <a:t>demonstrates good reliability, Cronbach’s α = .79 (</a:t>
            </a:r>
            <a:r>
              <a:rPr lang="en-GB" sz="1800" dirty="0" err="1"/>
              <a:t>M</a:t>
            </a:r>
            <a:r>
              <a:rPr lang="en-GB" sz="1800" baseline="-25000" dirty="0" err="1"/>
              <a:t>scale</a:t>
            </a:r>
            <a:r>
              <a:rPr lang="en-GB" sz="1800" dirty="0"/>
              <a:t> =9.21; </a:t>
            </a:r>
            <a:r>
              <a:rPr lang="en-GB" sz="1800" dirty="0" err="1"/>
              <a:t>SD</a:t>
            </a:r>
            <a:r>
              <a:rPr lang="en-GB" sz="1800" baseline="-25000" dirty="0" err="1"/>
              <a:t>scale</a:t>
            </a:r>
            <a:r>
              <a:rPr lang="en-GB" sz="1800" dirty="0"/>
              <a:t> = 3.73; σ2=13.95</a:t>
            </a:r>
            <a:r>
              <a:rPr lang="en-GB" sz="1800" dirty="0" smtClean="0"/>
              <a:t>).</a:t>
            </a:r>
          </a:p>
          <a:p>
            <a:pPr marL="285750" indent="-285750">
              <a:buFont typeface="Arial" charset="0"/>
              <a:buChar char="•"/>
            </a:pPr>
            <a:endParaRPr lang="en-US" sz="1800" dirty="0"/>
          </a:p>
          <a:p>
            <a:r>
              <a:rPr lang="en-US" sz="1800" b="1" dirty="0" smtClean="0"/>
              <a:t>Stage 2</a:t>
            </a:r>
            <a:endParaRPr lang="en-US" sz="1800" dirty="0"/>
          </a:p>
          <a:p>
            <a:endParaRPr lang="en-US" sz="1800" dirty="0" smtClean="0"/>
          </a:p>
          <a:p>
            <a:r>
              <a:rPr lang="en-GB" sz="1800" dirty="0" smtClean="0"/>
              <a:t>Paper-based </a:t>
            </a:r>
            <a:r>
              <a:rPr lang="en-GB" sz="1800" dirty="0"/>
              <a:t>version of CTC has relatively poor reliability, Cronbach’s α =.59 compared to the computer-based version that demonstrates high reliability, Cronbach’s α = .78</a:t>
            </a:r>
            <a:r>
              <a:rPr lang="en-GB" sz="1800" dirty="0" smtClean="0"/>
              <a:t>.</a:t>
            </a:r>
          </a:p>
          <a:p>
            <a:pPr marL="285750" indent="-285750">
              <a:buFont typeface="Arial" charset="0"/>
              <a:buChar char="•"/>
            </a:pPr>
            <a:endParaRPr lang="en-US" sz="1800" dirty="0"/>
          </a:p>
          <a:p>
            <a:pPr marL="285750" indent="-285750">
              <a:buFont typeface="Arial" charset="0"/>
              <a:buChar char="•"/>
            </a:pPr>
            <a:endParaRPr lang="en-GB" sz="1800" dirty="0"/>
          </a:p>
          <a:p>
            <a:pPr marL="342900" indent="-342900">
              <a:buFont typeface="Arial" charset="0"/>
              <a:buChar char="•"/>
            </a:pPr>
            <a:endParaRPr lang="en-GB" sz="1800" dirty="0" smtClean="0"/>
          </a:p>
          <a:p>
            <a:pPr marL="342900" indent="-342900">
              <a:buFont typeface="Arial" charset="0"/>
              <a:buChar char="•"/>
            </a:pPr>
            <a:endParaRPr lang="en-GB" sz="1800" dirty="0"/>
          </a:p>
          <a:p>
            <a:endParaRPr lang="en-GB" sz="1800" dirty="0" smtClean="0"/>
          </a:p>
          <a:p>
            <a:pPr marL="285750" indent="-285750">
              <a:buFont typeface="Arial" charset="0"/>
              <a:buChar char="•"/>
            </a:pPr>
            <a:endParaRPr lang="en-US" sz="1800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969746"/>
              </p:ext>
            </p:extLst>
          </p:nvPr>
        </p:nvGraphicFramePr>
        <p:xfrm>
          <a:off x="2123728" y="4869160"/>
          <a:ext cx="4310533" cy="110985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95874"/>
                <a:gridCol w="1122679"/>
                <a:gridCol w="1191980"/>
              </a:tblGrid>
              <a:tr h="22197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i="1" dirty="0">
                          <a:effectLst/>
                        </a:rPr>
                        <a:t>N</a:t>
                      </a:r>
                      <a:endParaRPr lang="en-GB" sz="1200" i="1" dirty="0">
                        <a:effectLst/>
                        <a:latin typeface="Times New Roman" charset="0"/>
                        <a:ea typeface="DengXian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12</a:t>
                      </a:r>
                      <a:endParaRPr lang="en-GB" sz="1200">
                        <a:effectLst/>
                        <a:latin typeface="Times New Roman" charset="0"/>
                        <a:ea typeface="DengXian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12</a:t>
                      </a:r>
                      <a:endParaRPr lang="en-GB" sz="1200">
                        <a:effectLst/>
                        <a:latin typeface="Times New Roman" charset="0"/>
                        <a:ea typeface="DengXian" charset="-122"/>
                      </a:endParaRPr>
                    </a:p>
                  </a:txBody>
                  <a:tcPr marL="68580" marR="68580" marT="0" marB="0"/>
                </a:tc>
              </a:tr>
              <a:tr h="22197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Cronbach’s α</a:t>
                      </a:r>
                      <a:endParaRPr lang="en-GB" sz="1200">
                        <a:effectLst/>
                        <a:latin typeface="Times New Roman" charset="0"/>
                        <a:ea typeface="DengXian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.59</a:t>
                      </a:r>
                      <a:endParaRPr lang="en-GB" sz="1200">
                        <a:effectLst/>
                        <a:latin typeface="Times New Roman" charset="0"/>
                        <a:ea typeface="DengXian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.78</a:t>
                      </a:r>
                      <a:endParaRPr lang="en-GB" sz="1200">
                        <a:effectLst/>
                        <a:latin typeface="Times New Roman" charset="0"/>
                        <a:ea typeface="DengXian" charset="-122"/>
                      </a:endParaRPr>
                    </a:p>
                  </a:txBody>
                  <a:tcPr marL="68580" marR="68580" marT="0" marB="0"/>
                </a:tc>
              </a:tr>
              <a:tr h="22197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Mean</a:t>
                      </a:r>
                      <a:endParaRPr lang="en-GB" sz="1200">
                        <a:effectLst/>
                        <a:latin typeface="Times New Roman" charset="0"/>
                        <a:ea typeface="DengXian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9.83</a:t>
                      </a:r>
                      <a:endParaRPr lang="en-GB" sz="1200">
                        <a:effectLst/>
                        <a:latin typeface="Times New Roman" charset="0"/>
                        <a:ea typeface="DengXian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8.75</a:t>
                      </a:r>
                      <a:endParaRPr lang="en-GB" sz="1200">
                        <a:effectLst/>
                        <a:latin typeface="Times New Roman" charset="0"/>
                        <a:ea typeface="DengXian" charset="-122"/>
                      </a:endParaRPr>
                    </a:p>
                  </a:txBody>
                  <a:tcPr marL="68580" marR="68580" marT="0" marB="0"/>
                </a:tc>
              </a:tr>
              <a:tr h="22197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Variance</a:t>
                      </a:r>
                      <a:endParaRPr lang="en-GB" sz="1200">
                        <a:effectLst/>
                        <a:latin typeface="Times New Roman" charset="0"/>
                        <a:ea typeface="DengXian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9.06</a:t>
                      </a:r>
                      <a:endParaRPr lang="en-GB" sz="1200">
                        <a:effectLst/>
                        <a:latin typeface="Times New Roman" charset="0"/>
                        <a:ea typeface="DengXian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14.20</a:t>
                      </a:r>
                      <a:endParaRPr lang="en-GB" sz="1200">
                        <a:effectLst/>
                        <a:latin typeface="Times New Roman" charset="0"/>
                        <a:ea typeface="DengXian" charset="-122"/>
                      </a:endParaRPr>
                    </a:p>
                  </a:txBody>
                  <a:tcPr marL="68580" marR="68580" marT="0" marB="0"/>
                </a:tc>
              </a:tr>
              <a:tr h="22197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Standard Deviation</a:t>
                      </a:r>
                      <a:endParaRPr lang="en-GB" sz="1200">
                        <a:effectLst/>
                        <a:latin typeface="Times New Roman" charset="0"/>
                        <a:ea typeface="DengXian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3.01</a:t>
                      </a:r>
                      <a:endParaRPr lang="en-GB" sz="1200">
                        <a:effectLst/>
                        <a:latin typeface="Times New Roman" charset="0"/>
                        <a:ea typeface="DengXian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3.77</a:t>
                      </a:r>
                      <a:endParaRPr lang="en-GB" sz="1200" dirty="0">
                        <a:effectLst/>
                        <a:latin typeface="Times New Roman" charset="0"/>
                        <a:ea typeface="DengXian" charset="-122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1002631" y="4494550"/>
            <a:ext cx="566533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                                               </a:t>
            </a: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Paper-based     Computer-based 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940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9B677D5-61C5-E847-8B27-82331CEFF588}" type="slidenum">
              <a:rPr lang="en-GB" smtClean="0"/>
              <a:pPr>
                <a:defRPr/>
              </a:pPr>
              <a:t>7</a:t>
            </a:fld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251520" y="1275676"/>
            <a:ext cx="828092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charset="0"/>
              <a:buChar char="•"/>
            </a:pPr>
            <a:endParaRPr lang="en-US" sz="1800" dirty="0"/>
          </a:p>
          <a:p>
            <a:r>
              <a:rPr lang="en-US" sz="1800" b="1" dirty="0" smtClean="0"/>
              <a:t>Stage 3 </a:t>
            </a:r>
          </a:p>
          <a:p>
            <a:endParaRPr lang="en-US" sz="1800" b="1" dirty="0"/>
          </a:p>
          <a:p>
            <a:pPr marL="285750" indent="-285750">
              <a:buFont typeface="Arial" charset="0"/>
              <a:buChar char="•"/>
            </a:pPr>
            <a:endParaRPr lang="en-US" sz="1800" dirty="0"/>
          </a:p>
          <a:p>
            <a:pPr marL="285750" indent="-285750">
              <a:buFont typeface="Arial" charset="0"/>
              <a:buChar char="•"/>
            </a:pPr>
            <a:endParaRPr lang="en-US" sz="1800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9205362"/>
              </p:ext>
            </p:extLst>
          </p:nvPr>
        </p:nvGraphicFramePr>
        <p:xfrm>
          <a:off x="647564" y="2014340"/>
          <a:ext cx="7848872" cy="406448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16950"/>
                <a:gridCol w="1420272"/>
                <a:gridCol w="2018281"/>
                <a:gridCol w="1420272"/>
                <a:gridCol w="1573097"/>
              </a:tblGrid>
              <a:tr h="209967">
                <a:tc grid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429000" algn="l"/>
                        </a:tabLst>
                      </a:pPr>
                      <a:r>
                        <a:rPr lang="en-GB" sz="1200" dirty="0">
                          <a:effectLst/>
                        </a:rPr>
                        <a:t>How did you find the problems in the CTC</a:t>
                      </a:r>
                      <a:r>
                        <a:rPr lang="en-GB" sz="1200" dirty="0" smtClean="0">
                          <a:effectLst/>
                        </a:rPr>
                        <a:t>?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429000" algn="l"/>
                        </a:tabLst>
                      </a:pPr>
                      <a:endParaRPr lang="en-GB" sz="1200" dirty="0">
                        <a:effectLst/>
                        <a:latin typeface="Times New Roman" charset="0"/>
                        <a:ea typeface="DengXian" charset="-122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168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b="0" dirty="0">
                          <a:solidFill>
                            <a:schemeClr val="tx1"/>
                          </a:solidFill>
                          <a:effectLst/>
                        </a:rPr>
                        <a:t>Moderately easy </a:t>
                      </a:r>
                      <a:endParaRPr lang="en-GB" sz="12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2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b="0" dirty="0">
                          <a:solidFill>
                            <a:schemeClr val="tx1"/>
                          </a:solidFill>
                          <a:effectLst/>
                        </a:rPr>
                        <a:t>N=1 (4.3% )</a:t>
                      </a:r>
                      <a:endParaRPr lang="en-GB" sz="1200" b="0" dirty="0"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DengXian" charset="-122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Slightly easy</a:t>
                      </a:r>
                      <a:endParaRPr lang="en-GB" sz="120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en-GB" sz="120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N =2  (8.7%)</a:t>
                      </a:r>
                      <a:endParaRPr lang="en-GB" sz="1200">
                        <a:effectLst/>
                        <a:latin typeface="Times New Roman" charset="0"/>
                        <a:ea typeface="DengXian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b="1" dirty="0">
                          <a:effectLst/>
                        </a:rPr>
                        <a:t>Neither easy nor difficult</a:t>
                      </a:r>
                      <a:endParaRPr lang="en-GB" sz="1200" b="1" dirty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b="1" dirty="0">
                          <a:effectLst/>
                        </a:rPr>
                        <a:t> </a:t>
                      </a:r>
                      <a:endParaRPr lang="en-GB" sz="1200" b="1" dirty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b="1" dirty="0">
                          <a:effectLst/>
                        </a:rPr>
                        <a:t>N =12  (52.2%)</a:t>
                      </a:r>
                      <a:endParaRPr lang="en-GB" sz="1200" b="1" dirty="0">
                        <a:effectLst/>
                        <a:latin typeface="Times New Roman" charset="0"/>
                        <a:ea typeface="DengXian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Slightly difficult</a:t>
                      </a:r>
                      <a:endParaRPr lang="en-GB" sz="120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en-GB" sz="120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N =7  (30.4%)</a:t>
                      </a:r>
                      <a:endParaRPr lang="en-GB" sz="1200">
                        <a:effectLst/>
                        <a:latin typeface="Times New Roman" charset="0"/>
                        <a:ea typeface="DengXian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Moderately difficult</a:t>
                      </a:r>
                      <a:endParaRPr lang="en-GB" sz="120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en-GB" sz="120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N =1 (4.3%)</a:t>
                      </a:r>
                      <a:endParaRPr lang="en-GB" sz="120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en-GB" sz="1200">
                        <a:effectLst/>
                        <a:latin typeface="Times New Roman" charset="0"/>
                        <a:ea typeface="DengXian" charset="-122"/>
                      </a:endParaRPr>
                    </a:p>
                  </a:txBody>
                  <a:tcPr marL="68580" marR="68580" marT="0" marB="0"/>
                </a:tc>
              </a:tr>
              <a:tr h="226006">
                <a:tc grid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How stimulating, interesting, or fun were the problems</a:t>
                      </a:r>
                      <a:r>
                        <a:rPr lang="en-GB" sz="1200" dirty="0" smtClean="0">
                          <a:effectLst/>
                        </a:rPr>
                        <a:t>?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200" dirty="0">
                        <a:effectLst/>
                        <a:latin typeface="Times New Roman" charset="0"/>
                        <a:ea typeface="DengXian" charset="-122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423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b="0" dirty="0">
                          <a:solidFill>
                            <a:schemeClr val="tx1"/>
                          </a:solidFill>
                          <a:effectLst/>
                        </a:rPr>
                        <a:t>Extremely </a:t>
                      </a:r>
                      <a:endParaRPr lang="en-GB" sz="12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2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b="0" dirty="0">
                          <a:solidFill>
                            <a:schemeClr val="tx1"/>
                          </a:solidFill>
                          <a:effectLst/>
                        </a:rPr>
                        <a:t>N =2  (8.7%)</a:t>
                      </a:r>
                      <a:endParaRPr lang="en-GB" sz="1200" b="0" dirty="0"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DengXian" charset="-122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Very</a:t>
                      </a:r>
                      <a:endParaRPr lang="en-GB" sz="120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en-GB" sz="120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N =3  (13%)</a:t>
                      </a:r>
                      <a:endParaRPr lang="en-GB" sz="1200">
                        <a:effectLst/>
                        <a:latin typeface="Times New Roman" charset="0"/>
                        <a:ea typeface="DengXian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b="1" dirty="0">
                          <a:effectLst/>
                        </a:rPr>
                        <a:t>Moderately</a:t>
                      </a:r>
                      <a:endParaRPr lang="en-GB" sz="1200" b="1" dirty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b="1" dirty="0">
                          <a:effectLst/>
                        </a:rPr>
                        <a:t> </a:t>
                      </a:r>
                      <a:endParaRPr lang="en-GB" sz="1200" b="1" dirty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b="1" dirty="0">
                          <a:effectLst/>
                        </a:rPr>
                        <a:t>N =11 (47.8% )</a:t>
                      </a:r>
                      <a:endParaRPr lang="en-GB" sz="1200" b="1" dirty="0">
                        <a:effectLst/>
                        <a:latin typeface="Times New Roman" charset="0"/>
                        <a:ea typeface="DengXian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Slightly</a:t>
                      </a:r>
                      <a:endParaRPr lang="en-GB" sz="120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en-GB" sz="120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N =6  (26.1%)</a:t>
                      </a:r>
                      <a:endParaRPr lang="en-GB" sz="1200">
                        <a:effectLst/>
                        <a:latin typeface="Times New Roman" charset="0"/>
                        <a:ea typeface="DengXian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Not at all</a:t>
                      </a:r>
                      <a:endParaRPr lang="en-GB" sz="120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en-GB" sz="120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N =1 (4.3%)</a:t>
                      </a:r>
                      <a:endParaRPr lang="en-GB" sz="120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en-GB" sz="1200">
                        <a:effectLst/>
                        <a:latin typeface="Times New Roman" charset="0"/>
                        <a:ea typeface="DengXian" charset="-122"/>
                      </a:endParaRPr>
                    </a:p>
                  </a:txBody>
                  <a:tcPr marL="68580" marR="68580" marT="0" marB="0"/>
                </a:tc>
              </a:tr>
              <a:tr h="209967">
                <a:tc grid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How well did you understand the problems and the questions asked</a:t>
                      </a:r>
                      <a:r>
                        <a:rPr lang="en-GB" sz="1200" dirty="0" smtClean="0">
                          <a:effectLst/>
                        </a:rPr>
                        <a:t>?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200" dirty="0">
                        <a:effectLst/>
                        <a:latin typeface="Times New Roman" charset="0"/>
                        <a:ea typeface="DengXian" charset="-122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423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b="1" dirty="0">
                          <a:solidFill>
                            <a:schemeClr val="tx1"/>
                          </a:solidFill>
                          <a:effectLst/>
                        </a:rPr>
                        <a:t>Very well</a:t>
                      </a:r>
                      <a:endParaRPr lang="en-GB" sz="12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2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b="1" dirty="0">
                          <a:solidFill>
                            <a:schemeClr val="tx1"/>
                          </a:solidFill>
                          <a:effectLst/>
                        </a:rPr>
                        <a:t>N = 11  (47.8%)</a:t>
                      </a:r>
                      <a:endParaRPr lang="en-GB" sz="1200" b="1" dirty="0"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DengXian" charset="-122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Moderately well</a:t>
                      </a:r>
                      <a:endParaRPr lang="en-GB" sz="120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en-GB" sz="120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N =5 ( 21.7%)</a:t>
                      </a:r>
                      <a:endParaRPr lang="en-GB" sz="1200">
                        <a:effectLst/>
                        <a:latin typeface="Times New Roman" charset="0"/>
                        <a:ea typeface="DengXian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Slightly well</a:t>
                      </a:r>
                      <a:endParaRPr lang="en-GB" sz="120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en-GB" sz="120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N =6  (26.1%)</a:t>
                      </a:r>
                      <a:endParaRPr lang="en-GB" sz="1200">
                        <a:effectLst/>
                        <a:latin typeface="Times New Roman" charset="0"/>
                        <a:ea typeface="DengXian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Not well at all</a:t>
                      </a:r>
                      <a:endParaRPr lang="en-GB" sz="120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en-GB" sz="120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N =1 (4.3%)</a:t>
                      </a:r>
                      <a:endParaRPr lang="en-GB" sz="120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en-GB" sz="1200">
                        <a:effectLst/>
                        <a:latin typeface="Times New Roman" charset="0"/>
                        <a:ea typeface="DengXian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en-GB" sz="120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en-GB" sz="1200">
                        <a:effectLst/>
                        <a:latin typeface="Times New Roman" charset="0"/>
                        <a:ea typeface="DengXian" charset="-122"/>
                      </a:endParaRPr>
                    </a:p>
                  </a:txBody>
                  <a:tcPr marL="68580" marR="68580" marT="0" marB="0"/>
                </a:tc>
              </a:tr>
              <a:tr h="209967">
                <a:tc gridSpan="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How much did you enjoy CTC</a:t>
                      </a:r>
                      <a:r>
                        <a:rPr lang="en-GB" sz="1200" dirty="0" smtClean="0">
                          <a:effectLst/>
                        </a:rPr>
                        <a:t>?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1200" dirty="0">
                        <a:effectLst/>
                        <a:latin typeface="Times New Roman" charset="0"/>
                        <a:ea typeface="DengXian" charset="-122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9989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b="0" dirty="0">
                          <a:solidFill>
                            <a:schemeClr val="tx1"/>
                          </a:solidFill>
                          <a:effectLst/>
                        </a:rPr>
                        <a:t>A great deal</a:t>
                      </a:r>
                      <a:endParaRPr lang="en-GB" sz="12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2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b="0" dirty="0">
                          <a:solidFill>
                            <a:schemeClr val="tx1"/>
                          </a:solidFill>
                          <a:effectLst/>
                        </a:rPr>
                        <a:t>N =3  (13%)</a:t>
                      </a:r>
                      <a:endParaRPr lang="en-GB" sz="1200" b="0" dirty="0"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DengXian" charset="-122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A lot</a:t>
                      </a:r>
                      <a:endParaRPr lang="en-GB" sz="120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 </a:t>
                      </a:r>
                      <a:endParaRPr lang="en-GB" sz="120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N =5  (21.7%)</a:t>
                      </a:r>
                      <a:endParaRPr lang="en-GB" sz="1200">
                        <a:effectLst/>
                        <a:latin typeface="Times New Roman" charset="0"/>
                        <a:ea typeface="DengXian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b="1" dirty="0">
                          <a:effectLst/>
                        </a:rPr>
                        <a:t>A moderate amount</a:t>
                      </a:r>
                      <a:endParaRPr lang="en-GB" sz="1200" b="1" dirty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b="1" dirty="0">
                          <a:effectLst/>
                        </a:rPr>
                        <a:t> </a:t>
                      </a:r>
                      <a:endParaRPr lang="en-GB" sz="1200" b="1" dirty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b="1" dirty="0">
                          <a:effectLst/>
                        </a:rPr>
                        <a:t>N =7  (30.4%)</a:t>
                      </a:r>
                      <a:endParaRPr lang="en-GB" sz="1200" b="1" dirty="0">
                        <a:effectLst/>
                        <a:latin typeface="Times New Roman" charset="0"/>
                        <a:ea typeface="DengXian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b="1" dirty="0">
                          <a:effectLst/>
                        </a:rPr>
                        <a:t>A little </a:t>
                      </a:r>
                      <a:endParaRPr lang="en-GB" sz="1200" b="1" dirty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b="1" dirty="0">
                          <a:effectLst/>
                        </a:rPr>
                        <a:t> </a:t>
                      </a:r>
                      <a:endParaRPr lang="en-GB" sz="1200" b="1" dirty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b="1" dirty="0">
                          <a:effectLst/>
                        </a:rPr>
                        <a:t>N =7  (30.4%)</a:t>
                      </a:r>
                      <a:endParaRPr lang="en-GB" sz="1200" b="1" dirty="0">
                        <a:effectLst/>
                        <a:latin typeface="Times New Roman" charset="0"/>
                        <a:ea typeface="DengXian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Not at all</a:t>
                      </a:r>
                      <a:endParaRPr lang="en-GB" sz="1200" dirty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 </a:t>
                      </a:r>
                      <a:endParaRPr lang="en-GB" sz="1200" dirty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N =1 (4.3%)</a:t>
                      </a:r>
                      <a:endParaRPr lang="en-GB" sz="1200" dirty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</a:rPr>
                        <a:t> </a:t>
                      </a:r>
                      <a:endParaRPr lang="en-GB" sz="1200" dirty="0">
                        <a:effectLst/>
                        <a:latin typeface="Times New Roman" charset="0"/>
                        <a:ea typeface="DengXian" charset="-122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3655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next?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9B677D5-61C5-E847-8B27-82331CEFF588}" type="slidenum">
              <a:rPr lang="en-GB" smtClean="0"/>
              <a:pPr>
                <a:defRPr/>
              </a:pPr>
              <a:t>8</a:t>
            </a:fld>
            <a:endParaRPr lang="en-GB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0738" y="1778103"/>
            <a:ext cx="1353830" cy="130995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327880" y="3063402"/>
            <a:ext cx="126900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Teacher survey </a:t>
            </a:r>
            <a:endParaRPr lang="en-US" sz="12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27880" y="4286458"/>
            <a:ext cx="1326688" cy="130117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7327880" y="5599713"/>
            <a:ext cx="14125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CTC participation </a:t>
            </a:r>
            <a:endParaRPr lang="en-US" sz="1200" dirty="0"/>
          </a:p>
        </p:txBody>
      </p:sp>
      <p:sp>
        <p:nvSpPr>
          <p:cNvPr id="9" name="TextBox 8"/>
          <p:cNvSpPr txBox="1"/>
          <p:nvPr/>
        </p:nvSpPr>
        <p:spPr>
          <a:xfrm>
            <a:off x="251520" y="1552675"/>
            <a:ext cx="8280920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 smtClean="0"/>
              <a:t>Currently </a:t>
            </a:r>
            <a:endParaRPr lang="en-US" sz="1800" b="1" dirty="0"/>
          </a:p>
          <a:p>
            <a:pPr marL="285750" indent="-285750">
              <a:buFont typeface="Arial" charset="0"/>
              <a:buChar char="•"/>
            </a:pPr>
            <a:r>
              <a:rPr lang="en-US" sz="1800" dirty="0" smtClean="0"/>
              <a:t>Main study is in the process </a:t>
            </a:r>
          </a:p>
          <a:p>
            <a:pPr marL="285750" indent="-285750">
              <a:buFont typeface="Arial" charset="0"/>
              <a:buChar char="•"/>
            </a:pPr>
            <a:r>
              <a:rPr lang="en-US" sz="1800" dirty="0" smtClean="0"/>
              <a:t>20 + UK schools have participated (thank you!)  </a:t>
            </a:r>
          </a:p>
          <a:p>
            <a:endParaRPr lang="en-US" sz="1800" b="1" dirty="0"/>
          </a:p>
          <a:p>
            <a:endParaRPr lang="en-US" sz="1800" b="1" dirty="0" smtClean="0"/>
          </a:p>
          <a:p>
            <a:r>
              <a:rPr lang="en-US" sz="1800" b="1" dirty="0" smtClean="0"/>
              <a:t>Next:</a:t>
            </a:r>
            <a:endParaRPr lang="en-US" sz="1800" b="1" dirty="0"/>
          </a:p>
          <a:p>
            <a:r>
              <a:rPr lang="en-US" sz="1800" dirty="0" smtClean="0"/>
              <a:t>Item Response Theory</a:t>
            </a:r>
          </a:p>
          <a:p>
            <a:pPr marL="285750" indent="-285750">
              <a:buFont typeface="Arial" charset="0"/>
              <a:buChar char="•"/>
            </a:pPr>
            <a:r>
              <a:rPr lang="en-US" sz="1800" dirty="0" smtClean="0"/>
              <a:t> How difficult/ discriminative is each item?</a:t>
            </a:r>
          </a:p>
          <a:p>
            <a:pPr marL="285750" indent="-285750">
              <a:buFont typeface="Arial" charset="0"/>
              <a:buChar char="•"/>
            </a:pPr>
            <a:r>
              <a:rPr lang="en-US" sz="1800" dirty="0" smtClean="0"/>
              <a:t> How much information does CTC provide over the range</a:t>
            </a:r>
          </a:p>
          <a:p>
            <a:r>
              <a:rPr lang="en-US" sz="1800" dirty="0" smtClean="0"/>
              <a:t>      of CT competency?</a:t>
            </a:r>
          </a:p>
          <a:p>
            <a:pPr marL="285750" indent="-285750">
              <a:buFont typeface="Arial" charset="0"/>
              <a:buChar char="•"/>
            </a:pPr>
            <a:r>
              <a:rPr lang="en-US" sz="1800" dirty="0"/>
              <a:t> </a:t>
            </a:r>
            <a:r>
              <a:rPr lang="en-US" sz="1800" dirty="0" smtClean="0"/>
              <a:t>How does each item contribute to the test information?</a:t>
            </a:r>
            <a:endParaRPr lang="en-US" sz="1800" dirty="0"/>
          </a:p>
          <a:p>
            <a:endParaRPr lang="en-US" sz="1800" dirty="0" smtClean="0"/>
          </a:p>
          <a:p>
            <a:r>
              <a:rPr lang="en-US" sz="1800" dirty="0" smtClean="0"/>
              <a:t>Educational Data Mining </a:t>
            </a:r>
          </a:p>
          <a:p>
            <a:pPr marL="285750" indent="-285750">
              <a:buFont typeface="Arial" charset="0"/>
              <a:buChar char="•"/>
            </a:pPr>
            <a:r>
              <a:rPr lang="en-US" sz="1800" dirty="0" smtClean="0"/>
              <a:t>Explore emerging performance patterns</a:t>
            </a:r>
            <a:endParaRPr lang="en-US" sz="1800" dirty="0"/>
          </a:p>
          <a:p>
            <a:endParaRPr lang="en-US" sz="1800" dirty="0" smtClean="0"/>
          </a:p>
          <a:p>
            <a:pPr marL="285750" indent="-285750">
              <a:buFont typeface="Arial" charset="0"/>
              <a:buChar char="•"/>
            </a:pPr>
            <a:endParaRPr lang="en-US" sz="1800" dirty="0"/>
          </a:p>
          <a:p>
            <a:pPr marL="285750" indent="-285750">
              <a:buFont typeface="Arial" charset="0"/>
              <a:buChar char="•"/>
            </a:pPr>
            <a:endParaRPr lang="en-GB" sz="1800" dirty="0"/>
          </a:p>
          <a:p>
            <a:pPr marL="342900" indent="-342900">
              <a:buFont typeface="Arial" charset="0"/>
              <a:buChar char="•"/>
            </a:pPr>
            <a:endParaRPr lang="en-GB" sz="1800" dirty="0" smtClean="0"/>
          </a:p>
          <a:p>
            <a:pPr marL="342900" indent="-342900">
              <a:buFont typeface="Arial" charset="0"/>
              <a:buChar char="•"/>
            </a:pPr>
            <a:endParaRPr lang="en-GB" sz="1800" dirty="0"/>
          </a:p>
          <a:p>
            <a:endParaRPr lang="en-GB" sz="1800" dirty="0" smtClean="0"/>
          </a:p>
          <a:p>
            <a:pPr marL="285750" indent="-285750">
              <a:buFont typeface="Arial" charset="0"/>
              <a:buChar char="•"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487503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partment_template">
  <a:themeElements>
    <a:clrScheme name="blank 1">
      <a:dk1>
        <a:srgbClr val="003E72"/>
      </a:dk1>
      <a:lt1>
        <a:srgbClr val="FFFFFF"/>
      </a:lt1>
      <a:dk2>
        <a:srgbClr val="FFFFFF"/>
      </a:dk2>
      <a:lt2>
        <a:srgbClr val="00B3BE"/>
      </a:lt2>
      <a:accent1>
        <a:srgbClr val="0073CF"/>
      </a:accent1>
      <a:accent2>
        <a:srgbClr val="E37222"/>
      </a:accent2>
      <a:accent3>
        <a:srgbClr val="FFFFFF"/>
      </a:accent3>
      <a:accent4>
        <a:srgbClr val="003460"/>
      </a:accent4>
      <a:accent5>
        <a:srgbClr val="AABCE4"/>
      </a:accent5>
      <a:accent6>
        <a:srgbClr val="CE671E"/>
      </a:accent6>
      <a:hlink>
        <a:srgbClr val="58A618"/>
      </a:hlink>
      <a:folHlink>
        <a:srgbClr val="8E258D"/>
      </a:folHlink>
    </a:clrScheme>
    <a:fontScheme name="blank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</a:defRPr>
        </a:defPPr>
      </a:lstStyle>
    </a:lnDef>
  </a:objectDefaults>
  <a:extraClrSchemeLst>
    <a:extraClrScheme>
      <a:clrScheme name="blank 1">
        <a:dk1>
          <a:srgbClr val="003E72"/>
        </a:dk1>
        <a:lt1>
          <a:srgbClr val="FFFFFF"/>
        </a:lt1>
        <a:dk2>
          <a:srgbClr val="FFFFFF"/>
        </a:dk2>
        <a:lt2>
          <a:srgbClr val="00B3BE"/>
        </a:lt2>
        <a:accent1>
          <a:srgbClr val="0073CF"/>
        </a:accent1>
        <a:accent2>
          <a:srgbClr val="E37222"/>
        </a:accent2>
        <a:accent3>
          <a:srgbClr val="FFFFFF"/>
        </a:accent3>
        <a:accent4>
          <a:srgbClr val="003460"/>
        </a:accent4>
        <a:accent5>
          <a:srgbClr val="AABCE4"/>
        </a:accent5>
        <a:accent6>
          <a:srgbClr val="CE671E"/>
        </a:accent6>
        <a:hlink>
          <a:srgbClr val="58A618"/>
        </a:hlink>
        <a:folHlink>
          <a:srgbClr val="8E258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2">
        <a:dk1>
          <a:srgbClr val="003E72"/>
        </a:dk1>
        <a:lt1>
          <a:srgbClr val="FFFFFF"/>
        </a:lt1>
        <a:dk2>
          <a:srgbClr val="FFFFFF"/>
        </a:dk2>
        <a:lt2>
          <a:srgbClr val="83AFB4"/>
        </a:lt2>
        <a:accent1>
          <a:srgbClr val="6AADE4"/>
        </a:accent1>
        <a:accent2>
          <a:srgbClr val="EFBD47"/>
        </a:accent2>
        <a:accent3>
          <a:srgbClr val="FFFFFF"/>
        </a:accent3>
        <a:accent4>
          <a:srgbClr val="003460"/>
        </a:accent4>
        <a:accent5>
          <a:srgbClr val="B9D3EF"/>
        </a:accent5>
        <a:accent6>
          <a:srgbClr val="D9AB3F"/>
        </a:accent6>
        <a:hlink>
          <a:srgbClr val="A8B400"/>
        </a:hlink>
        <a:folHlink>
          <a:srgbClr val="6A406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3">
        <a:dk1>
          <a:srgbClr val="003E72"/>
        </a:dk1>
        <a:lt1>
          <a:srgbClr val="FFFFFF"/>
        </a:lt1>
        <a:dk2>
          <a:srgbClr val="FFFFFF"/>
        </a:dk2>
        <a:lt2>
          <a:srgbClr val="156570"/>
        </a:lt2>
        <a:accent1>
          <a:srgbClr val="003E72"/>
        </a:accent1>
        <a:accent2>
          <a:srgbClr val="C84E00"/>
        </a:accent2>
        <a:accent3>
          <a:srgbClr val="FFFFFF"/>
        </a:accent3>
        <a:accent4>
          <a:srgbClr val="003460"/>
        </a:accent4>
        <a:accent5>
          <a:srgbClr val="AAAFBC"/>
        </a:accent5>
        <a:accent6>
          <a:srgbClr val="B54600"/>
        </a:accent6>
        <a:hlink>
          <a:srgbClr val="435125"/>
        </a:hlink>
        <a:folHlink>
          <a:srgbClr val="412D5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department_template.potx</Template>
  <TotalTime>19061</TotalTime>
  <Words>480</Words>
  <Application>Microsoft Macintosh PowerPoint</Application>
  <PresentationFormat>On-screen Show (4:3)</PresentationFormat>
  <Paragraphs>182</Paragraphs>
  <Slides>8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DengXian</vt:lpstr>
      <vt:lpstr>ＭＳ Ｐゴシック</vt:lpstr>
      <vt:lpstr>Times New Roman</vt:lpstr>
      <vt:lpstr>Arial</vt:lpstr>
      <vt:lpstr>department_template</vt:lpstr>
      <vt:lpstr>Computational Thinking Challenge:  A Pilot Study on Reliability and Usability   </vt:lpstr>
      <vt:lpstr>Background </vt:lpstr>
      <vt:lpstr>Background </vt:lpstr>
      <vt:lpstr>Background </vt:lpstr>
      <vt:lpstr>Method</vt:lpstr>
      <vt:lpstr>Findings</vt:lpstr>
      <vt:lpstr>Findings</vt:lpstr>
      <vt:lpstr>What’s next?</vt:lpstr>
    </vt:vector>
  </TitlesOfParts>
  <Company>..</Company>
  <LinksUpToDate>false</LinksUpToDate>
  <SharedDoc>false</SharedDoc>
  <HyperlinksChanged>false</HyperlinksChanged>
  <AppVersion>15.0025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..</dc:creator>
  <cp:lastModifiedBy>Rina Lai</cp:lastModifiedBy>
  <cp:revision>636</cp:revision>
  <cp:lastPrinted>2015-02-23T16:22:24Z</cp:lastPrinted>
  <dcterms:created xsi:type="dcterms:W3CDTF">2008-03-27T10:29:55Z</dcterms:created>
  <dcterms:modified xsi:type="dcterms:W3CDTF">2020-03-30T12:47:35Z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