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613" r:id="rId3"/>
    <p:sldId id="615" r:id="rId4"/>
    <p:sldId id="256" r:id="rId5"/>
    <p:sldId id="596" r:id="rId6"/>
    <p:sldId id="258" r:id="rId7"/>
    <p:sldId id="597" r:id="rId8"/>
    <p:sldId id="598" r:id="rId9"/>
    <p:sldId id="599" r:id="rId10"/>
    <p:sldId id="607" r:id="rId11"/>
    <p:sldId id="606" r:id="rId12"/>
    <p:sldId id="601" r:id="rId13"/>
    <p:sldId id="602" r:id="rId14"/>
    <p:sldId id="609" r:id="rId15"/>
    <p:sldId id="265" r:id="rId16"/>
    <p:sldId id="266" r:id="rId17"/>
    <p:sldId id="267" r:id="rId18"/>
    <p:sldId id="268" r:id="rId19"/>
    <p:sldId id="608" r:id="rId20"/>
    <p:sldId id="583" r:id="rId21"/>
    <p:sldId id="614" r:id="rId22"/>
    <p:sldId id="616" r:id="rId23"/>
    <p:sldId id="603" r:id="rId24"/>
    <p:sldId id="604" r:id="rId25"/>
    <p:sldId id="379" r:id="rId26"/>
    <p:sldId id="610" r:id="rId27"/>
    <p:sldId id="612" r:id="rId28"/>
  </p:sldIdLst>
  <p:sldSz cx="12192000" cy="6858000"/>
  <p:notesSz cx="9926638"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9E2"/>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1"/>
              </a:solidFill>
              <a:prstDash val="solid"/>
              <a:miter lim="800000"/>
            </a:ln>
          </a:left>
          <a:right>
            <a:ln w="6350" cap="flat">
              <a:solidFill>
                <a:schemeClr val="accent1"/>
              </a:solidFill>
              <a:prstDash val="solid"/>
              <a:miter lim="800000"/>
            </a:ln>
          </a:right>
          <a:top>
            <a:ln w="6350" cap="flat">
              <a:solidFill>
                <a:schemeClr val="accent1"/>
              </a:solidFill>
              <a:prstDash val="solid"/>
              <a:miter lim="800000"/>
            </a:ln>
          </a:top>
          <a:bottom>
            <a:ln w="6350" cap="flat">
              <a:solidFill>
                <a:schemeClr val="accent1"/>
              </a:solidFill>
              <a:prstDash val="solid"/>
              <a:miter lim="800000"/>
            </a:ln>
          </a:bottom>
          <a:insideH>
            <a:ln w="6350" cap="flat">
              <a:solidFill>
                <a:schemeClr val="accent1"/>
              </a:solidFill>
              <a:prstDash val="solid"/>
              <a:miter lim="800000"/>
            </a:ln>
          </a:insideH>
          <a:insideV>
            <a:ln w="6350" cap="flat">
              <a:solidFill>
                <a:schemeClr val="accent1"/>
              </a:solidFill>
              <a:prstDash val="solid"/>
              <a:miter lim="800000"/>
            </a:ln>
          </a:insideV>
        </a:tcBdr>
        <a:fill>
          <a:solidFill>
            <a:schemeClr val="accent1">
              <a:alpha val="4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6350" cap="flat">
              <a:solidFill>
                <a:schemeClr val="accent1"/>
              </a:solidFill>
              <a:prstDash val="solid"/>
              <a:miter lim="800000"/>
            </a:ln>
          </a:left>
          <a:right>
            <a:ln w="12700" cap="flat">
              <a:solidFill>
                <a:schemeClr val="accent1"/>
              </a:solidFill>
              <a:prstDash val="solid"/>
              <a:miter lim="800000"/>
            </a:ln>
          </a:right>
          <a:top>
            <a:ln w="6350" cap="flat">
              <a:solidFill>
                <a:schemeClr val="accent1"/>
              </a:solidFill>
              <a:prstDash val="solid"/>
              <a:miter lim="800000"/>
            </a:ln>
          </a:top>
          <a:bottom>
            <a:ln w="6350" cap="flat">
              <a:solidFill>
                <a:schemeClr val="accent1"/>
              </a:solidFill>
              <a:prstDash val="solid"/>
              <a:miter lim="800000"/>
            </a:ln>
          </a:bottom>
          <a:insideH>
            <a:ln w="6350" cap="flat">
              <a:solidFill>
                <a:schemeClr val="accent1"/>
              </a:solidFill>
              <a:prstDash val="solid"/>
              <a:miter lim="800000"/>
            </a:ln>
          </a:insideH>
          <a:insideV>
            <a:ln w="6350" cap="flat">
              <a:solidFill>
                <a:schemeClr val="accent1"/>
              </a:solidFill>
              <a:prstDash val="solid"/>
              <a:miter lim="800000"/>
            </a:ln>
          </a:insideV>
        </a:tcBdr>
        <a:fill>
          <a:solidFill>
            <a:schemeClr val="accent1">
              <a:alpha val="4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miter lim="800000"/>
            </a:ln>
          </a:top>
          <a:bottom>
            <a:ln w="1270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6350" cap="flat">
              <a:solidFill>
                <a:schemeClr val="accent1"/>
              </a:solidFill>
              <a:prstDash val="solid"/>
              <a:miter lim="800000"/>
            </a:ln>
          </a:top>
          <a:bottom>
            <a:ln w="12700" cap="flat">
              <a:solidFill>
                <a:srgbClr val="FFFFFF"/>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5"/>
    <p:restoredTop sz="94713"/>
  </p:normalViewPr>
  <p:slideViewPr>
    <p:cSldViewPr snapToGrid="0" snapToObjects="1">
      <p:cViewPr varScale="1">
        <p:scale>
          <a:sx n="104" d="100"/>
          <a:sy n="104" d="100"/>
        </p:scale>
        <p:origin x="9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chemeClr val="accent1">
            <a:lumMod val="50000"/>
            <a:alpha val="90000"/>
          </a:schemeClr>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chemeClr val="accent1">
            <a:lumMod val="50000"/>
            <a:alpha val="90000"/>
          </a:schemeClr>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a:solidFill>
          <a:schemeClr val="accent1">
            <a:lumMod val="50000"/>
            <a:alpha val="80000"/>
          </a:schemeClr>
        </a:solidFill>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a:solidFill>
          <a:srgbClr val="9DC3E6"/>
        </a:solidFill>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a:solidFill>
          <a:schemeClr val="accent1">
            <a:lumMod val="50000"/>
            <a:alpha val="70000"/>
          </a:schemeClr>
        </a:solidFill>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a:solidFill>
          <a:srgbClr val="9DC3E6"/>
        </a:solidFill>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a:solidFill>
          <a:schemeClr val="accent1">
            <a:lumMod val="50000"/>
            <a:alpha val="70000"/>
          </a:schemeClr>
        </a:solidFill>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a:solidFill>
          <a:srgbClr val="9DC3E6"/>
        </a:solidFill>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a:solidFill>
          <a:schemeClr val="accent1">
            <a:lumMod val="50000"/>
            <a:alpha val="70000"/>
          </a:schemeClr>
        </a:solidFill>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a:solidFill>
          <a:srgbClr val="9DC3E6"/>
        </a:solidFill>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a:solidFill>
          <a:srgbClr val="8CB9E2">
            <a:alpha val="70000"/>
          </a:srgbClr>
        </a:solidFill>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a:solidFill>
          <a:schemeClr val="accent1">
            <a:lumMod val="50000"/>
            <a:alpha val="60000"/>
          </a:schemeClr>
        </a:solidFill>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custLinFactNeighborX="-4859" custLinFactNeighborY="-9964">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321E63-F2FA-42B9-A02B-B3F711B7FB2F}" type="doc">
      <dgm:prSet loTypeId="urn:microsoft.com/office/officeart/2005/8/layout/hChevron3" loCatId="process" qsTypeId="urn:microsoft.com/office/officeart/2005/8/quickstyle/simple1" qsCatId="simple" csTypeId="urn:microsoft.com/office/officeart/2005/8/colors/accent1_5" csCatId="accent1" phldr="1"/>
      <dgm:spPr/>
    </dgm:pt>
    <dgm:pt modelId="{025A9F11-4A35-4E17-A98C-6A3819775522}">
      <dgm:prSet phldrT="[Text]" custT="1"/>
      <dgm:spPr>
        <a:solidFill>
          <a:srgbClr val="8CB9E2"/>
        </a:solidFill>
      </dgm:spPr>
      <dgm:t>
        <a:bodyPr/>
        <a:lstStyle/>
        <a:p>
          <a:r>
            <a:rPr lang="en-US" sz="1200" dirty="0"/>
            <a:t>Background and context</a:t>
          </a:r>
        </a:p>
      </dgm:t>
    </dgm:pt>
    <dgm:pt modelId="{DF307248-D1DF-4ECD-9032-C2B3AC9A7B8C}" type="parTrans" cxnId="{F19024DC-E60D-4B49-B3CA-EC4E35A5D1E1}">
      <dgm:prSet/>
      <dgm:spPr/>
      <dgm:t>
        <a:bodyPr/>
        <a:lstStyle/>
        <a:p>
          <a:endParaRPr lang="en-US"/>
        </a:p>
      </dgm:t>
    </dgm:pt>
    <dgm:pt modelId="{64D48504-F39F-49A8-918A-4DF97277D513}" type="sibTrans" cxnId="{F19024DC-E60D-4B49-B3CA-EC4E35A5D1E1}">
      <dgm:prSet/>
      <dgm:spPr/>
      <dgm:t>
        <a:bodyPr/>
        <a:lstStyle/>
        <a:p>
          <a:endParaRPr lang="en-US"/>
        </a:p>
      </dgm:t>
    </dgm:pt>
    <dgm:pt modelId="{10303424-72B3-4B64-B714-A1604849B2B6}">
      <dgm:prSet phldrT="[Text]" custT="1"/>
      <dgm:spPr>
        <a:solidFill>
          <a:srgbClr val="9DC3E6"/>
        </a:solidFill>
      </dgm:spPr>
      <dgm:t>
        <a:bodyPr/>
        <a:lstStyle/>
        <a:p>
          <a:r>
            <a:rPr lang="en-US" sz="1200" dirty="0"/>
            <a:t>Research focus</a:t>
          </a:r>
        </a:p>
      </dgm:t>
    </dgm:pt>
    <dgm:pt modelId="{41F05853-5B68-4B9D-B7E8-D9D6F35EA112}" type="parTrans" cxnId="{AE1E2C6E-00F4-4A9C-8F24-151E989375D2}">
      <dgm:prSet/>
      <dgm:spPr/>
      <dgm:t>
        <a:bodyPr/>
        <a:lstStyle/>
        <a:p>
          <a:endParaRPr lang="en-US"/>
        </a:p>
      </dgm:t>
    </dgm:pt>
    <dgm:pt modelId="{E07B6C82-DB23-4B10-A651-E33A24D2C1D7}" type="sibTrans" cxnId="{AE1E2C6E-00F4-4A9C-8F24-151E989375D2}">
      <dgm:prSet/>
      <dgm:spPr/>
      <dgm:t>
        <a:bodyPr/>
        <a:lstStyle/>
        <a:p>
          <a:endParaRPr lang="en-US"/>
        </a:p>
      </dgm:t>
    </dgm:pt>
    <dgm:pt modelId="{BE47AD82-BC3A-4729-AEAE-5F17B73C51F9}">
      <dgm:prSet phldrT="[Text]" custT="1"/>
      <dgm:spPr>
        <a:solidFill>
          <a:srgbClr val="8CB9E2">
            <a:alpha val="70000"/>
          </a:srgbClr>
        </a:solidFill>
      </dgm:spPr>
      <dgm:t>
        <a:bodyPr/>
        <a:lstStyle/>
        <a:p>
          <a:r>
            <a:rPr lang="en-US" sz="1200" dirty="0"/>
            <a:t>Method</a:t>
          </a:r>
        </a:p>
      </dgm:t>
    </dgm:pt>
    <dgm:pt modelId="{91461FFE-0B3A-422A-B4FA-DC2A32A25625}" type="parTrans" cxnId="{AE68D6AA-4168-4293-8D44-256EA4F95ECC}">
      <dgm:prSet/>
      <dgm:spPr/>
      <dgm:t>
        <a:bodyPr/>
        <a:lstStyle/>
        <a:p>
          <a:endParaRPr lang="en-US"/>
        </a:p>
      </dgm:t>
    </dgm:pt>
    <dgm:pt modelId="{82639D65-729D-4BCE-A819-D74FCD1511F6}" type="sibTrans" cxnId="{AE68D6AA-4168-4293-8D44-256EA4F95ECC}">
      <dgm:prSet/>
      <dgm:spPr/>
      <dgm:t>
        <a:bodyPr/>
        <a:lstStyle/>
        <a:p>
          <a:endParaRPr lang="en-US"/>
        </a:p>
      </dgm:t>
    </dgm:pt>
    <dgm:pt modelId="{6C78D047-4BE2-4D23-9AD2-C3D003E98DA0}">
      <dgm:prSet phldrT="[Text]" custT="1"/>
      <dgm:spPr/>
      <dgm:t>
        <a:bodyPr/>
        <a:lstStyle/>
        <a:p>
          <a:r>
            <a:rPr lang="en-US" sz="1200" dirty="0"/>
            <a:t>Findings</a:t>
          </a:r>
        </a:p>
      </dgm:t>
    </dgm:pt>
    <dgm:pt modelId="{A363516B-494D-4E0B-B6A4-A10C9E6E52FD}" type="parTrans" cxnId="{85A62701-B2AC-4B1E-8D5F-735925C36928}">
      <dgm:prSet/>
      <dgm:spPr/>
      <dgm:t>
        <a:bodyPr/>
        <a:lstStyle/>
        <a:p>
          <a:endParaRPr lang="en-GB"/>
        </a:p>
      </dgm:t>
    </dgm:pt>
    <dgm:pt modelId="{65DE6C2C-551A-4BD4-A7BE-4EBE16240C1D}" type="sibTrans" cxnId="{85A62701-B2AC-4B1E-8D5F-735925C36928}">
      <dgm:prSet/>
      <dgm:spPr/>
      <dgm:t>
        <a:bodyPr/>
        <a:lstStyle/>
        <a:p>
          <a:endParaRPr lang="en-GB"/>
        </a:p>
      </dgm:t>
    </dgm:pt>
    <dgm:pt modelId="{EFDAC6CD-4A8C-4E0A-9284-EAE0E19A9837}">
      <dgm:prSet phldrT="[Text]" custT="1"/>
      <dgm:spPr>
        <a:solidFill>
          <a:schemeClr val="accent1">
            <a:lumMod val="50000"/>
            <a:alpha val="50000"/>
          </a:schemeClr>
        </a:solidFill>
      </dgm:spPr>
      <dgm:t>
        <a:bodyPr/>
        <a:lstStyle/>
        <a:p>
          <a:r>
            <a:rPr lang="en-US" sz="1200" dirty="0"/>
            <a:t>Conclusion</a:t>
          </a:r>
        </a:p>
      </dgm:t>
    </dgm:pt>
    <dgm:pt modelId="{94966B0B-BCCB-4EF8-8D5E-41AC86D78DEF}" type="parTrans" cxnId="{A395BADF-FFB8-49CC-9CCE-44FC9A416340}">
      <dgm:prSet/>
      <dgm:spPr/>
      <dgm:t>
        <a:bodyPr/>
        <a:lstStyle/>
        <a:p>
          <a:endParaRPr lang="en-GB"/>
        </a:p>
      </dgm:t>
    </dgm:pt>
    <dgm:pt modelId="{9B1A121F-C220-44D2-A908-C7686E655B3E}" type="sibTrans" cxnId="{A395BADF-FFB8-49CC-9CCE-44FC9A416340}">
      <dgm:prSet/>
      <dgm:spPr/>
      <dgm:t>
        <a:bodyPr/>
        <a:lstStyle/>
        <a:p>
          <a:endParaRPr lang="en-GB"/>
        </a:p>
      </dgm:t>
    </dgm:pt>
    <dgm:pt modelId="{A55B6725-E833-45CE-BCB7-356EF6C6EAF8}" type="pres">
      <dgm:prSet presAssocID="{4A321E63-F2FA-42B9-A02B-B3F711B7FB2F}" presName="Name0" presStyleCnt="0">
        <dgm:presLayoutVars>
          <dgm:dir/>
          <dgm:resizeHandles val="exact"/>
        </dgm:presLayoutVars>
      </dgm:prSet>
      <dgm:spPr/>
    </dgm:pt>
    <dgm:pt modelId="{CD22F1A0-E92B-473A-939E-B9AAF718C987}" type="pres">
      <dgm:prSet presAssocID="{025A9F11-4A35-4E17-A98C-6A3819775522}" presName="parTxOnly" presStyleLbl="node1" presStyleIdx="0" presStyleCnt="5">
        <dgm:presLayoutVars>
          <dgm:bulletEnabled val="1"/>
        </dgm:presLayoutVars>
      </dgm:prSet>
      <dgm:spPr/>
    </dgm:pt>
    <dgm:pt modelId="{EA9D485C-BC27-40D4-9C3C-6523F12B90B5}" type="pres">
      <dgm:prSet presAssocID="{64D48504-F39F-49A8-918A-4DF97277D513}" presName="parSpace" presStyleCnt="0"/>
      <dgm:spPr/>
    </dgm:pt>
    <dgm:pt modelId="{C178BF63-37EB-4B2F-9C14-DD26C1514CE2}" type="pres">
      <dgm:prSet presAssocID="{10303424-72B3-4B64-B714-A1604849B2B6}" presName="parTxOnly" presStyleLbl="node1" presStyleIdx="1" presStyleCnt="5" custLinFactNeighborX="1715" custLinFactNeighborY="28029">
        <dgm:presLayoutVars>
          <dgm:bulletEnabled val="1"/>
        </dgm:presLayoutVars>
      </dgm:prSet>
      <dgm:spPr/>
    </dgm:pt>
    <dgm:pt modelId="{E5031959-2C84-4CDA-ABE5-25FFB85DDC07}" type="pres">
      <dgm:prSet presAssocID="{E07B6C82-DB23-4B10-A651-E33A24D2C1D7}" presName="parSpace" presStyleCnt="0"/>
      <dgm:spPr/>
    </dgm:pt>
    <dgm:pt modelId="{C0DE7ACB-4B53-4F20-9B81-4A786BAF027E}" type="pres">
      <dgm:prSet presAssocID="{BE47AD82-BC3A-4729-AEAE-5F17B73C51F9}" presName="parTxOnly" presStyleLbl="node1" presStyleIdx="2" presStyleCnt="5">
        <dgm:presLayoutVars>
          <dgm:bulletEnabled val="1"/>
        </dgm:presLayoutVars>
      </dgm:prSet>
      <dgm:spPr/>
    </dgm:pt>
    <dgm:pt modelId="{506E0CBB-D386-4C6B-8C66-954E52D01EE9}" type="pres">
      <dgm:prSet presAssocID="{82639D65-729D-4BCE-A819-D74FCD1511F6}" presName="parSpace" presStyleCnt="0"/>
      <dgm:spPr/>
    </dgm:pt>
    <dgm:pt modelId="{4F5EB291-248D-4F71-9E9A-650067A3675D}" type="pres">
      <dgm:prSet presAssocID="{6C78D047-4BE2-4D23-9AD2-C3D003E98DA0}" presName="parTxOnly" presStyleLbl="node1" presStyleIdx="3" presStyleCnt="5">
        <dgm:presLayoutVars>
          <dgm:bulletEnabled val="1"/>
        </dgm:presLayoutVars>
      </dgm:prSet>
      <dgm:spPr/>
    </dgm:pt>
    <dgm:pt modelId="{75802E3B-84F0-4191-AC82-CE0EFDCC71E4}" type="pres">
      <dgm:prSet presAssocID="{65DE6C2C-551A-4BD4-A7BE-4EBE16240C1D}" presName="parSpace" presStyleCnt="0"/>
      <dgm:spPr/>
    </dgm:pt>
    <dgm:pt modelId="{698A3AC0-E570-43B1-8F6E-AA7420223AA2}" type="pres">
      <dgm:prSet presAssocID="{EFDAC6CD-4A8C-4E0A-9284-EAE0E19A9837}" presName="parTxOnly" presStyleLbl="node1" presStyleIdx="4" presStyleCnt="5">
        <dgm:presLayoutVars>
          <dgm:bulletEnabled val="1"/>
        </dgm:presLayoutVars>
      </dgm:prSet>
      <dgm:spPr/>
    </dgm:pt>
  </dgm:ptLst>
  <dgm:cxnLst>
    <dgm:cxn modelId="{85A62701-B2AC-4B1E-8D5F-735925C36928}" srcId="{4A321E63-F2FA-42B9-A02B-B3F711B7FB2F}" destId="{6C78D047-4BE2-4D23-9AD2-C3D003E98DA0}" srcOrd="3" destOrd="0" parTransId="{A363516B-494D-4E0B-B6A4-A10C9E6E52FD}" sibTransId="{65DE6C2C-551A-4BD4-A7BE-4EBE16240C1D}"/>
    <dgm:cxn modelId="{B691BC19-B4CE-4DED-A2FB-2E26BEC7EA5B}" type="presOf" srcId="{10303424-72B3-4B64-B714-A1604849B2B6}" destId="{C178BF63-37EB-4B2F-9C14-DD26C1514CE2}" srcOrd="0" destOrd="0" presId="urn:microsoft.com/office/officeart/2005/8/layout/hChevron3"/>
    <dgm:cxn modelId="{78383B26-58EB-40F1-BDD9-DB86504DBBEA}" type="presOf" srcId="{025A9F11-4A35-4E17-A98C-6A3819775522}" destId="{CD22F1A0-E92B-473A-939E-B9AAF718C987}" srcOrd="0" destOrd="0" presId="urn:microsoft.com/office/officeart/2005/8/layout/hChevron3"/>
    <dgm:cxn modelId="{1E8CAB4C-0096-4366-9139-A13C1BBA6DC8}" type="presOf" srcId="{BE47AD82-BC3A-4729-AEAE-5F17B73C51F9}" destId="{C0DE7ACB-4B53-4F20-9B81-4A786BAF027E}" srcOrd="0" destOrd="0" presId="urn:microsoft.com/office/officeart/2005/8/layout/hChevron3"/>
    <dgm:cxn modelId="{AE1E2C6E-00F4-4A9C-8F24-151E989375D2}" srcId="{4A321E63-F2FA-42B9-A02B-B3F711B7FB2F}" destId="{10303424-72B3-4B64-B714-A1604849B2B6}" srcOrd="1" destOrd="0" parTransId="{41F05853-5B68-4B9D-B7E8-D9D6F35EA112}" sibTransId="{E07B6C82-DB23-4B10-A651-E33A24D2C1D7}"/>
    <dgm:cxn modelId="{5222648F-5D7F-45FD-962C-5D71527806D5}" type="presOf" srcId="{4A321E63-F2FA-42B9-A02B-B3F711B7FB2F}" destId="{A55B6725-E833-45CE-BCB7-356EF6C6EAF8}" srcOrd="0" destOrd="0" presId="urn:microsoft.com/office/officeart/2005/8/layout/hChevron3"/>
    <dgm:cxn modelId="{09200EA5-7A05-4E00-B6F2-1977A253D617}" type="presOf" srcId="{6C78D047-4BE2-4D23-9AD2-C3D003E98DA0}" destId="{4F5EB291-248D-4F71-9E9A-650067A3675D}" srcOrd="0" destOrd="0" presId="urn:microsoft.com/office/officeart/2005/8/layout/hChevron3"/>
    <dgm:cxn modelId="{AE68D6AA-4168-4293-8D44-256EA4F95ECC}" srcId="{4A321E63-F2FA-42B9-A02B-B3F711B7FB2F}" destId="{BE47AD82-BC3A-4729-AEAE-5F17B73C51F9}" srcOrd="2" destOrd="0" parTransId="{91461FFE-0B3A-422A-B4FA-DC2A32A25625}" sibTransId="{82639D65-729D-4BCE-A819-D74FCD1511F6}"/>
    <dgm:cxn modelId="{FB3880AB-AC20-4707-B1C0-279DE920CA1C}" type="presOf" srcId="{EFDAC6CD-4A8C-4E0A-9284-EAE0E19A9837}" destId="{698A3AC0-E570-43B1-8F6E-AA7420223AA2}" srcOrd="0" destOrd="0" presId="urn:microsoft.com/office/officeart/2005/8/layout/hChevron3"/>
    <dgm:cxn modelId="{F19024DC-E60D-4B49-B3CA-EC4E35A5D1E1}" srcId="{4A321E63-F2FA-42B9-A02B-B3F711B7FB2F}" destId="{025A9F11-4A35-4E17-A98C-6A3819775522}" srcOrd="0" destOrd="0" parTransId="{DF307248-D1DF-4ECD-9032-C2B3AC9A7B8C}" sibTransId="{64D48504-F39F-49A8-918A-4DF97277D513}"/>
    <dgm:cxn modelId="{A395BADF-FFB8-49CC-9CCE-44FC9A416340}" srcId="{4A321E63-F2FA-42B9-A02B-B3F711B7FB2F}" destId="{EFDAC6CD-4A8C-4E0A-9284-EAE0E19A9837}" srcOrd="4" destOrd="0" parTransId="{94966B0B-BCCB-4EF8-8D5E-41AC86D78DEF}" sibTransId="{9B1A121F-C220-44D2-A908-C7686E655B3E}"/>
    <dgm:cxn modelId="{7C352810-C563-4E62-BCCD-0F41C0A6FA4D}" type="presParOf" srcId="{A55B6725-E833-45CE-BCB7-356EF6C6EAF8}" destId="{CD22F1A0-E92B-473A-939E-B9AAF718C987}" srcOrd="0" destOrd="0" presId="urn:microsoft.com/office/officeart/2005/8/layout/hChevron3"/>
    <dgm:cxn modelId="{F42128F5-0171-43C1-A52B-8F3FBA55D395}" type="presParOf" srcId="{A55B6725-E833-45CE-BCB7-356EF6C6EAF8}" destId="{EA9D485C-BC27-40D4-9C3C-6523F12B90B5}" srcOrd="1" destOrd="0" presId="urn:microsoft.com/office/officeart/2005/8/layout/hChevron3"/>
    <dgm:cxn modelId="{99A10239-805F-49F2-99FA-57B2114ED777}" type="presParOf" srcId="{A55B6725-E833-45CE-BCB7-356EF6C6EAF8}" destId="{C178BF63-37EB-4B2F-9C14-DD26C1514CE2}" srcOrd="2" destOrd="0" presId="urn:microsoft.com/office/officeart/2005/8/layout/hChevron3"/>
    <dgm:cxn modelId="{5D849D8D-3D30-45E9-A6D3-E918765EFDA3}" type="presParOf" srcId="{A55B6725-E833-45CE-BCB7-356EF6C6EAF8}" destId="{E5031959-2C84-4CDA-ABE5-25FFB85DDC07}" srcOrd="3" destOrd="0" presId="urn:microsoft.com/office/officeart/2005/8/layout/hChevron3"/>
    <dgm:cxn modelId="{802C5DDA-FD43-443C-81CF-F1A67BED5529}" type="presParOf" srcId="{A55B6725-E833-45CE-BCB7-356EF6C6EAF8}" destId="{C0DE7ACB-4B53-4F20-9B81-4A786BAF027E}" srcOrd="4" destOrd="0" presId="urn:microsoft.com/office/officeart/2005/8/layout/hChevron3"/>
    <dgm:cxn modelId="{64B8F11F-2ABC-4FDE-8950-CB107BD8EA84}" type="presParOf" srcId="{A55B6725-E833-45CE-BCB7-356EF6C6EAF8}" destId="{506E0CBB-D386-4C6B-8C66-954E52D01EE9}" srcOrd="5" destOrd="0" presId="urn:microsoft.com/office/officeart/2005/8/layout/hChevron3"/>
    <dgm:cxn modelId="{4A0A13FB-6D7D-4603-8C20-03900CAA053F}" type="presParOf" srcId="{A55B6725-E833-45CE-BCB7-356EF6C6EAF8}" destId="{4F5EB291-248D-4F71-9E9A-650067A3675D}" srcOrd="6" destOrd="0" presId="urn:microsoft.com/office/officeart/2005/8/layout/hChevron3"/>
    <dgm:cxn modelId="{71B27057-9410-4B1C-8A72-160D6A723D5D}" type="presParOf" srcId="{A55B6725-E833-45CE-BCB7-356EF6C6EAF8}" destId="{75802E3B-84F0-4191-AC82-CE0EFDCC71E4}" srcOrd="7" destOrd="0" presId="urn:microsoft.com/office/officeart/2005/8/layout/hChevron3"/>
    <dgm:cxn modelId="{96117B08-0F91-416B-91D0-08098C539DF4}" type="presParOf" srcId="{A55B6725-E833-45CE-BCB7-356EF6C6EAF8}" destId="{698A3AC0-E570-43B1-8F6E-AA7420223AA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chemeClr val="accent1">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chemeClr val="accent1">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chemeClr val="accent1">
            <a:lumMod val="50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lumMod val="5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lumMod val="5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chemeClr val="accent1">
            <a:lumMod val="5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rgbClr val="8CB9E2">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48863" y="0"/>
          <a:ext cx="2822853" cy="283854"/>
        </a:xfrm>
        <a:prstGeom prst="chevron">
          <a:avLst/>
        </a:prstGeom>
        <a:solidFill>
          <a:schemeClr val="accent1">
            <a:lumMod val="50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890790" y="0"/>
        <a:ext cx="2538999" cy="283854"/>
      </dsp:txXfrm>
    </dsp:sp>
    <dsp:sp modelId="{698A3AC0-E570-43B1-8F6E-AA7420223AA2}">
      <dsp:nvSpPr>
        <dsp:cNvPr id="0" name=""/>
        <dsp:cNvSpPr/>
      </dsp:nvSpPr>
      <dsp:spPr>
        <a:xfrm>
          <a:off x="9034578" y="0"/>
          <a:ext cx="2822853" cy="283854"/>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F1A0-E92B-473A-939E-B9AAF718C987}">
      <dsp:nvSpPr>
        <dsp:cNvPr id="0" name=""/>
        <dsp:cNvSpPr/>
      </dsp:nvSpPr>
      <dsp:spPr>
        <a:xfrm>
          <a:off x="1447" y="0"/>
          <a:ext cx="2822853" cy="283854"/>
        </a:xfrm>
        <a:prstGeom prst="homePlate">
          <a:avLst/>
        </a:prstGeom>
        <a:solidFill>
          <a:srgbClr val="8CB9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Background and context</a:t>
          </a:r>
        </a:p>
      </dsp:txBody>
      <dsp:txXfrm>
        <a:off x="1447" y="0"/>
        <a:ext cx="2751890" cy="283854"/>
      </dsp:txXfrm>
    </dsp:sp>
    <dsp:sp modelId="{C178BF63-37EB-4B2F-9C14-DD26C1514CE2}">
      <dsp:nvSpPr>
        <dsp:cNvPr id="0" name=""/>
        <dsp:cNvSpPr/>
      </dsp:nvSpPr>
      <dsp:spPr>
        <a:xfrm>
          <a:off x="2269412" y="0"/>
          <a:ext cx="2822853" cy="283854"/>
        </a:xfrm>
        <a:prstGeom prst="chevron">
          <a:avLst/>
        </a:prstGeom>
        <a:solidFill>
          <a:srgbClr val="9DC3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Research focus</a:t>
          </a:r>
        </a:p>
      </dsp:txBody>
      <dsp:txXfrm>
        <a:off x="2411339" y="0"/>
        <a:ext cx="2538999" cy="283854"/>
      </dsp:txXfrm>
    </dsp:sp>
    <dsp:sp modelId="{C0DE7ACB-4B53-4F20-9B81-4A786BAF027E}">
      <dsp:nvSpPr>
        <dsp:cNvPr id="0" name=""/>
        <dsp:cNvSpPr/>
      </dsp:nvSpPr>
      <dsp:spPr>
        <a:xfrm>
          <a:off x="4518013" y="0"/>
          <a:ext cx="2822853" cy="283854"/>
        </a:xfrm>
        <a:prstGeom prst="chevron">
          <a:avLst/>
        </a:prstGeom>
        <a:solidFill>
          <a:srgbClr val="8CB9E2">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Method</a:t>
          </a:r>
        </a:p>
      </dsp:txBody>
      <dsp:txXfrm>
        <a:off x="4659940" y="0"/>
        <a:ext cx="2538999" cy="283854"/>
      </dsp:txXfrm>
    </dsp:sp>
    <dsp:sp modelId="{4F5EB291-248D-4F71-9E9A-650067A3675D}">
      <dsp:nvSpPr>
        <dsp:cNvPr id="0" name=""/>
        <dsp:cNvSpPr/>
      </dsp:nvSpPr>
      <dsp:spPr>
        <a:xfrm>
          <a:off x="6776296" y="0"/>
          <a:ext cx="2822853" cy="283854"/>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dsp:txBody>
      <dsp:txXfrm>
        <a:off x="6918223" y="0"/>
        <a:ext cx="2538999" cy="283854"/>
      </dsp:txXfrm>
    </dsp:sp>
    <dsp:sp modelId="{698A3AC0-E570-43B1-8F6E-AA7420223AA2}">
      <dsp:nvSpPr>
        <dsp:cNvPr id="0" name=""/>
        <dsp:cNvSpPr/>
      </dsp:nvSpPr>
      <dsp:spPr>
        <a:xfrm>
          <a:off x="9034578" y="0"/>
          <a:ext cx="2822853" cy="283854"/>
        </a:xfrm>
        <a:prstGeom prst="chevron">
          <a:avLst/>
        </a:prstGeom>
        <a:solidFill>
          <a:schemeClr val="accent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Conclusion</a:t>
          </a:r>
        </a:p>
      </dsp:txBody>
      <dsp:txXfrm>
        <a:off x="9176505" y="0"/>
        <a:ext cx="2538999" cy="28385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2697163" y="509588"/>
            <a:ext cx="4532312" cy="2549525"/>
          </a:xfrm>
          <a:prstGeom prst="rect">
            <a:avLst/>
          </a:prstGeom>
        </p:spPr>
        <p:txBody>
          <a:bodyPr lIns="91432" tIns="45716" rIns="91432" bIns="45716"/>
          <a:lstStyle/>
          <a:p>
            <a:endParaRPr dirty="0"/>
          </a:p>
        </p:txBody>
      </p:sp>
      <p:sp>
        <p:nvSpPr>
          <p:cNvPr id="164" name="Shape 164"/>
          <p:cNvSpPr>
            <a:spLocks noGrp="1"/>
          </p:cNvSpPr>
          <p:nvPr>
            <p:ph type="body" sz="quarter" idx="1"/>
          </p:nvPr>
        </p:nvSpPr>
        <p:spPr>
          <a:xfrm>
            <a:off x="1323553" y="3228896"/>
            <a:ext cx="7279535" cy="3058954"/>
          </a:xfrm>
          <a:prstGeom prst="rect">
            <a:avLst/>
          </a:prstGeom>
        </p:spPr>
        <p:txBody>
          <a:bodyPr lIns="91432" tIns="45716" rIns="91432" bIns="45716"/>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2820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7567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4451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115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076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992665" y="3271382"/>
            <a:ext cx="7941310" cy="2676584"/>
          </a:xfrm>
          <a:prstGeom prst="rect">
            <a:avLst/>
          </a:prstGeom>
          <a:noFill/>
          <a:ln>
            <a:noFill/>
          </a:ln>
        </p:spPr>
        <p:txBody>
          <a:bodyPr spcFirstLastPara="1" wrap="square" lIns="95500" tIns="47750" rIns="95500" bIns="47750" anchor="t" anchorCtr="0">
            <a:noAutofit/>
          </a:bodyPr>
          <a:lstStyle/>
          <a:p>
            <a:pPr marL="0" lvl="0" indent="0" algn="l" rtl="0">
              <a:lnSpc>
                <a:spcPct val="100000"/>
              </a:lnSpc>
              <a:spcBef>
                <a:spcPts val="0"/>
              </a:spcBef>
              <a:spcAft>
                <a:spcPts val="0"/>
              </a:spcAft>
              <a:buSzPts val="1400"/>
              <a:buNone/>
            </a:pPr>
            <a:r>
              <a:rPr lang="en-GB"/>
              <a:t>Jane going to do this page </a:t>
            </a:r>
            <a:endParaRPr/>
          </a:p>
          <a:p>
            <a:pPr marL="0" lvl="0" indent="0" algn="l" rtl="0">
              <a:lnSpc>
                <a:spcPct val="100000"/>
              </a:lnSpc>
              <a:spcBef>
                <a:spcPts val="0"/>
              </a:spcBef>
              <a:spcAft>
                <a:spcPts val="0"/>
              </a:spcAft>
              <a:buSzPts val="1400"/>
              <a:buNone/>
            </a:pPr>
            <a:endParaRPr/>
          </a:p>
        </p:txBody>
      </p:sp>
      <p:sp>
        <p:nvSpPr>
          <p:cNvPr id="242" name="Google Shape;242;p10:notes"/>
          <p:cNvSpPr txBox="1">
            <a:spLocks noGrp="1"/>
          </p:cNvSpPr>
          <p:nvPr>
            <p:ph type="sldNum" idx="12"/>
          </p:nvPr>
        </p:nvSpPr>
        <p:spPr>
          <a:xfrm>
            <a:off x="5622800" y="6456615"/>
            <a:ext cx="4301542" cy="341063"/>
          </a:xfrm>
          <a:prstGeom prst="rect">
            <a:avLst/>
          </a:prstGeom>
          <a:noFill/>
          <a:ln>
            <a:noFill/>
          </a:ln>
        </p:spPr>
        <p:txBody>
          <a:bodyPr spcFirstLastPara="1" wrap="square" lIns="95500" tIns="47750" rIns="95500" bIns="47750" anchor="b" anchorCtr="0">
            <a:noAutofit/>
          </a:bodyPr>
          <a:lstStyle/>
          <a:p>
            <a:pPr marL="0" lvl="0" indent="0" algn="r" rtl="0">
              <a:lnSpc>
                <a:spcPct val="100000"/>
              </a:lnSpc>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1:notes"/>
          <p:cNvSpPr txBox="1">
            <a:spLocks noGrp="1"/>
          </p:cNvSpPr>
          <p:nvPr>
            <p:ph type="body" idx="1"/>
          </p:nvPr>
        </p:nvSpPr>
        <p:spPr>
          <a:xfrm>
            <a:off x="992665" y="3271382"/>
            <a:ext cx="7941310" cy="2676584"/>
          </a:xfrm>
          <a:prstGeom prst="rect">
            <a:avLst/>
          </a:prstGeom>
          <a:noFill/>
          <a:ln>
            <a:noFill/>
          </a:ln>
        </p:spPr>
        <p:txBody>
          <a:bodyPr spcFirstLastPara="1" wrap="square" lIns="95500" tIns="47750" rIns="95500" bIns="47750" anchor="t" anchorCtr="0">
            <a:noAutofit/>
          </a:bodyPr>
          <a:lstStyle/>
          <a:p>
            <a:pPr marL="0" lvl="0" indent="0" algn="l" rtl="0">
              <a:lnSpc>
                <a:spcPct val="100000"/>
              </a:lnSpc>
              <a:spcBef>
                <a:spcPts val="0"/>
              </a:spcBef>
              <a:spcAft>
                <a:spcPts val="0"/>
              </a:spcAft>
              <a:buSzPts val="1400"/>
              <a:buNone/>
            </a:pPr>
            <a:r>
              <a:rPr lang="en-GB"/>
              <a:t>Matt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Do steps and rules – point to eye and ear and do hand over head for name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Show some examples of Matt’s work</a:t>
            </a:r>
            <a:endParaRPr/>
          </a:p>
          <a:p>
            <a:pPr marL="0" lvl="0" indent="0" algn="l" rtl="0">
              <a:lnSpc>
                <a:spcPct val="100000"/>
              </a:lnSpc>
              <a:spcBef>
                <a:spcPts val="0"/>
              </a:spcBef>
              <a:spcAft>
                <a:spcPts val="0"/>
              </a:spcAft>
              <a:buSzPts val="1400"/>
              <a:buNone/>
            </a:pPr>
            <a:r>
              <a:rPr lang="en-GB"/>
              <a:t>Draw the children back to level 2. </a:t>
            </a:r>
            <a:endParaRPr/>
          </a:p>
        </p:txBody>
      </p:sp>
      <p:sp>
        <p:nvSpPr>
          <p:cNvPr id="278" name="Google Shape;278;p11:notes"/>
          <p:cNvSpPr txBox="1">
            <a:spLocks noGrp="1"/>
          </p:cNvSpPr>
          <p:nvPr>
            <p:ph type="sldNum" idx="12"/>
          </p:nvPr>
        </p:nvSpPr>
        <p:spPr>
          <a:xfrm>
            <a:off x="5622800" y="6456615"/>
            <a:ext cx="4301542" cy="341063"/>
          </a:xfrm>
          <a:prstGeom prst="rect">
            <a:avLst/>
          </a:prstGeom>
          <a:noFill/>
          <a:ln>
            <a:noFill/>
          </a:ln>
        </p:spPr>
        <p:txBody>
          <a:bodyPr spcFirstLastPara="1" wrap="square" lIns="95500" tIns="47750" rIns="95500" bIns="47750" anchor="b" anchorCtr="0">
            <a:noAutofit/>
          </a:bodyPr>
          <a:lstStyle/>
          <a:p>
            <a:pPr marL="0" lvl="0" indent="0" algn="r" rtl="0">
              <a:lnSpc>
                <a:spcPct val="100000"/>
              </a:lnSpc>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992665" y="3271382"/>
            <a:ext cx="7941310" cy="2676584"/>
          </a:xfrm>
          <a:prstGeom prst="rect">
            <a:avLst/>
          </a:prstGeom>
          <a:noFill/>
          <a:ln>
            <a:noFill/>
          </a:ln>
        </p:spPr>
        <p:txBody>
          <a:bodyPr spcFirstLastPara="1" wrap="square" lIns="95500" tIns="47750" rIns="95500" bIns="47750" anchor="t" anchorCtr="0">
            <a:noAutofit/>
          </a:bodyPr>
          <a:lstStyle/>
          <a:p>
            <a:pPr marL="0" lvl="0" indent="0" algn="l" rtl="0">
              <a:lnSpc>
                <a:spcPct val="100000"/>
              </a:lnSpc>
              <a:spcBef>
                <a:spcPts val="0"/>
              </a:spcBef>
              <a:spcAft>
                <a:spcPts val="0"/>
              </a:spcAft>
              <a:buSzPts val="1400"/>
              <a:buNone/>
            </a:pPr>
            <a:r>
              <a:rPr lang="en-GB"/>
              <a:t>Matt</a:t>
            </a:r>
            <a:endParaRPr/>
          </a:p>
        </p:txBody>
      </p:sp>
      <p:sp>
        <p:nvSpPr>
          <p:cNvPr id="294" name="Google Shape;294;p1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txBox="1">
            <a:spLocks noGrp="1"/>
          </p:cNvSpPr>
          <p:nvPr>
            <p:ph type="body" idx="1"/>
          </p:nvPr>
        </p:nvSpPr>
        <p:spPr>
          <a:xfrm>
            <a:off x="992665" y="3271382"/>
            <a:ext cx="7941310" cy="2676584"/>
          </a:xfrm>
          <a:prstGeom prst="rect">
            <a:avLst/>
          </a:prstGeom>
          <a:noFill/>
          <a:ln>
            <a:noFill/>
          </a:ln>
        </p:spPr>
        <p:txBody>
          <a:bodyPr spcFirstLastPara="1" wrap="square" lIns="95500" tIns="47750" rIns="95500" bIns="47750" anchor="t" anchorCtr="0">
            <a:noAutofit/>
          </a:bodyPr>
          <a:lstStyle/>
          <a:p>
            <a:pPr marL="0" lvl="0" indent="0" algn="l" rtl="0">
              <a:lnSpc>
                <a:spcPct val="100000"/>
              </a:lnSpc>
              <a:spcBef>
                <a:spcPts val="0"/>
              </a:spcBef>
              <a:spcAft>
                <a:spcPts val="0"/>
              </a:spcAft>
              <a:buSzPts val="1400"/>
              <a:buNone/>
            </a:pPr>
            <a:r>
              <a:rPr lang="en-GB"/>
              <a:t>Matt</a:t>
            </a:r>
            <a:endParaRPr/>
          </a:p>
        </p:txBody>
      </p:sp>
      <p:sp>
        <p:nvSpPr>
          <p:cNvPr id="311" name="Google Shape;311;p13: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03340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5855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82560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702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6277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823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76263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2738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61810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4351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2697163" y="509588"/>
            <a:ext cx="4532312" cy="2549525"/>
          </a:xfrm>
          <a:prstGeom prst="rect">
            <a:avLst/>
          </a:prstGeom>
        </p:spPr>
        <p:txBody>
          <a:bodyPr/>
          <a:lstStyle/>
          <a:p>
            <a:endParaRPr dirty="0"/>
          </a:p>
        </p:txBody>
      </p:sp>
      <p:sp>
        <p:nvSpPr>
          <p:cNvPr id="169" name="Shape 169"/>
          <p:cNvSpPr>
            <a:spLocks noGrp="1"/>
          </p:cNvSpPr>
          <p:nvPr>
            <p:ph type="body" sz="quarter" idx="1"/>
          </p:nvPr>
        </p:nvSpPr>
        <p:spPr>
          <a:prstGeom prst="rect">
            <a:avLst/>
          </a:prstGeom>
        </p:spPr>
        <p:txBody>
          <a:bodyPr/>
          <a:lstStyle/>
          <a:p>
            <a:r>
              <a:rPr lang="en-GB" dirty="0"/>
              <a:t>Hello my name is Jane Waite, I am presenting today on co-developing primary programming design concepts with teachers.</a:t>
            </a:r>
          </a:p>
          <a:p>
            <a:r>
              <a:rPr lang="en-GB" dirty="0"/>
              <a:t>For those not in the UK primary year groups are K-5 in the US or pupils aged 5 to 11 years old.</a:t>
            </a:r>
          </a:p>
          <a:p>
            <a:r>
              <a:rPr lang="en-GB" dirty="0"/>
              <a:t>The abstract was authored by myself and Professor Paul Curzon at Queen Mary University of London and is the method description of the third and final study of my PhD with Paul, William Marsh and Sue Sentence.</a:t>
            </a:r>
          </a:p>
          <a:p>
            <a:r>
              <a:rPr lang="en-GB" dirty="0"/>
              <a:t>So what are we covering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run through the abstract including the background and context, research focus, method, findings and conclusion. And at the end I will be sharing a current version of the design models.</a:t>
            </a:r>
          </a:p>
        </p:txBody>
      </p:sp>
    </p:spTree>
    <p:extLst>
      <p:ext uri="{BB962C8B-B14F-4D97-AF65-F5344CB8AC3E}">
        <p14:creationId xmlns:p14="http://schemas.microsoft.com/office/powerpoint/2010/main" val="148830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2014 in England 11 year olds are required to be able to design simple programs. However, there has been little research in this area.</a:t>
            </a:r>
          </a:p>
          <a:p>
            <a:r>
              <a:rPr lang="en-GB" dirty="0"/>
              <a:t>This is the area that we are studying for our PhD.</a:t>
            </a:r>
          </a:p>
          <a:p>
            <a:r>
              <a:rPr lang="en-GB" dirty="0"/>
              <a:t>In an earlier part of our PhD we undertook a survey of over 200 teachers and found teacher thought design in programming was important, however they don’t actually teach it.</a:t>
            </a:r>
          </a:p>
          <a:p>
            <a:r>
              <a:rPr lang="en-GB" dirty="0"/>
              <a:t>But what are the difficulties that are stopping them from doing this?</a:t>
            </a:r>
          </a:p>
        </p:txBody>
      </p:sp>
    </p:spTree>
    <p:extLst>
      <p:ext uri="{BB962C8B-B14F-4D97-AF65-F5344CB8AC3E}">
        <p14:creationId xmlns:p14="http://schemas.microsoft.com/office/powerpoint/2010/main" val="319903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survey revealed 6 main difficulties, a confusion over what an algorithm is, pupil </a:t>
            </a:r>
            <a:r>
              <a:rPr lang="en-GB" dirty="0" err="1"/>
              <a:t>resistace</a:t>
            </a:r>
            <a:r>
              <a:rPr lang="en-GB" dirty="0"/>
              <a:t> to doing design, a lack of time to do design, a lack of pupil expertise in design, conflicting pedagogies and a lack of resources and a lack of teacher expertise.</a:t>
            </a:r>
          </a:p>
          <a:p>
            <a:endParaRPr lang="en-GB" dirty="0"/>
          </a:p>
          <a:p>
            <a:r>
              <a:rPr lang="en-GB" dirty="0"/>
              <a:t>The study that we are describing to day Focuses particularly on three elements of difficulties of teacher expertise, confusion of what an algorithm is and </a:t>
            </a:r>
            <a:r>
              <a:rPr lang="en-GB" dirty="0" err="1"/>
              <a:t>confilicting</a:t>
            </a:r>
            <a:r>
              <a:rPr lang="en-GB" dirty="0"/>
              <a:t> pedagogy and resources and opportunities for developing teacher CPD on design.</a:t>
            </a:r>
          </a:p>
        </p:txBody>
      </p:sp>
    </p:spTree>
    <p:extLst>
      <p:ext uri="{BB962C8B-B14F-4D97-AF65-F5344CB8AC3E}">
        <p14:creationId xmlns:p14="http://schemas.microsoft.com/office/powerpoint/2010/main" val="149545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develop CPD to teach the design of programs </a:t>
            </a:r>
          </a:p>
          <a:p>
            <a:r>
              <a:rPr lang="en-GB" dirty="0"/>
              <a:t>The underpinning concepts must be know, but the reality for is that there has been little research in this area and the concepts have not yet been defined.</a:t>
            </a:r>
          </a:p>
          <a:p>
            <a:r>
              <a:rPr lang="en-GB" dirty="0"/>
              <a:t>Therefore we are c-developing a design toolkit with teachers which describes these concepts using a design based research and participatory design approach</a:t>
            </a:r>
          </a:p>
          <a:p>
            <a:r>
              <a:rPr lang="en-GB" dirty="0"/>
              <a:t>This abstract described the approach taken, the method, rather than the toolkit itself. Although I will share some elements of the toolkit at the end.</a:t>
            </a:r>
          </a:p>
        </p:txBody>
      </p:sp>
    </p:spTree>
    <p:extLst>
      <p:ext uri="{BB962C8B-B14F-4D97-AF65-F5344CB8AC3E}">
        <p14:creationId xmlns:p14="http://schemas.microsoft.com/office/powerpoint/2010/main" val="289074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through</a:t>
            </a:r>
          </a:p>
        </p:txBody>
      </p:sp>
    </p:spTree>
    <p:extLst>
      <p:ext uri="{BB962C8B-B14F-4D97-AF65-F5344CB8AC3E}">
        <p14:creationId xmlns:p14="http://schemas.microsoft.com/office/powerpoint/2010/main" val="263021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going to step through the recruitment, selection and </a:t>
            </a:r>
          </a:p>
        </p:txBody>
      </p:sp>
    </p:spTree>
    <p:extLst>
      <p:ext uri="{BB962C8B-B14F-4D97-AF65-F5344CB8AC3E}">
        <p14:creationId xmlns:p14="http://schemas.microsoft.com/office/powerpoint/2010/main" val="367667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3955A-559F-44F8-B226-5CABED416205}" type="datetimeFigureOut">
              <a:rPr lang="en-US" smtClean="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0D9650-27EF-43CB-9474-A539F9CA4DA6}" type="slidenum">
              <a:rPr lang="en-US" smtClean="0"/>
              <a:t>‹#›</a:t>
            </a:fld>
            <a:endParaRPr lang="en-US" dirty="0"/>
          </a:p>
        </p:txBody>
      </p:sp>
    </p:spTree>
    <p:extLst>
      <p:ext uri="{BB962C8B-B14F-4D97-AF65-F5344CB8AC3E}">
        <p14:creationId xmlns:p14="http://schemas.microsoft.com/office/powerpoint/2010/main" val="69851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 name="Rectangle 7"/>
          <p:cNvSpPr/>
          <p:nvPr/>
        </p:nvSpPr>
        <p:spPr>
          <a:xfrm>
            <a:off x="63552" y="117014"/>
            <a:ext cx="12240230" cy="6904298"/>
          </a:xfrm>
          <a:prstGeom prst="rect">
            <a:avLst/>
          </a:prstGeom>
          <a:ln w="228600">
            <a:solidFill>
              <a:srgbClr val="2E75B6"/>
            </a:solidFill>
            <a:miter/>
          </a:ln>
        </p:spPr>
        <p:txBody>
          <a:bodyPr lIns="45719" rIns="45719" anchor="ctr"/>
          <a:lstStyle/>
          <a:p>
            <a:pPr algn="ctr">
              <a:defRPr>
                <a:solidFill>
                  <a:srgbClr val="FFFFFF"/>
                </a:solidFill>
              </a:defRPr>
            </a:pPr>
            <a:endParaRPr dirty="0"/>
          </a:p>
        </p:txBody>
      </p:sp>
      <p:pic>
        <p:nvPicPr>
          <p:cNvPr id="58" name="Picture 13" descr="Picture 13"/>
          <p:cNvPicPr>
            <a:picLocks noChangeAspect="1"/>
          </p:cNvPicPr>
          <p:nvPr/>
        </p:nvPicPr>
        <p:blipFill>
          <a:blip r:embed="rId2"/>
          <a:stretch>
            <a:fillRect/>
          </a:stretch>
        </p:blipFill>
        <p:spPr>
          <a:xfrm>
            <a:off x="9629746" y="348655"/>
            <a:ext cx="2317727" cy="617539"/>
          </a:xfrm>
          <a:prstGeom prst="rect">
            <a:avLst/>
          </a:prstGeom>
          <a:ln w="12700">
            <a:miter lim="400000"/>
          </a:ln>
        </p:spPr>
      </p:pic>
      <p:sp>
        <p:nvSpPr>
          <p:cNvPr id="60"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6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xfrm>
            <a:off x="11854792" y="6540817"/>
            <a:ext cx="273656" cy="26924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9" name="Rectangle 7"/>
          <p:cNvSpPr/>
          <p:nvPr/>
        </p:nvSpPr>
        <p:spPr>
          <a:xfrm>
            <a:off x="63552" y="117014"/>
            <a:ext cx="12240230" cy="6904298"/>
          </a:xfrm>
          <a:prstGeom prst="rect">
            <a:avLst/>
          </a:prstGeom>
          <a:ln w="228600">
            <a:solidFill>
              <a:srgbClr val="2E75B6"/>
            </a:solidFill>
            <a:miter/>
          </a:ln>
        </p:spPr>
        <p:txBody>
          <a:bodyPr lIns="45719" rIns="45719" anchor="ctr"/>
          <a:lstStyle/>
          <a:p>
            <a:pPr algn="ctr">
              <a:defRPr>
                <a:solidFill>
                  <a:srgbClr val="FFFFFF"/>
                </a:solidFill>
              </a:defRPr>
            </a:pPr>
            <a:endParaRPr dirty="0"/>
          </a:p>
        </p:txBody>
      </p:sp>
      <p:pic>
        <p:nvPicPr>
          <p:cNvPr id="70" name="Picture 13" descr="Picture 13"/>
          <p:cNvPicPr>
            <a:picLocks noChangeAspect="1"/>
          </p:cNvPicPr>
          <p:nvPr/>
        </p:nvPicPr>
        <p:blipFill>
          <a:blip r:embed="rId2"/>
          <a:stretch>
            <a:fillRect/>
          </a:stretch>
        </p:blipFill>
        <p:spPr>
          <a:xfrm>
            <a:off x="9629746" y="348655"/>
            <a:ext cx="2317727" cy="617539"/>
          </a:xfrm>
          <a:prstGeom prst="rect">
            <a:avLst/>
          </a:prstGeom>
          <a:ln w="12700">
            <a:miter lim="400000"/>
          </a:ln>
        </p:spPr>
      </p:pic>
      <p:sp>
        <p:nvSpPr>
          <p:cNvPr id="7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pPr>
            <a:endParaRPr/>
          </a:p>
        </p:txBody>
      </p:sp>
      <p:sp>
        <p:nvSpPr>
          <p:cNvPr id="75" name="Slide Number"/>
          <p:cNvSpPr txBox="1">
            <a:spLocks noGrp="1"/>
          </p:cNvSpPr>
          <p:nvPr>
            <p:ph type="sldNum" sz="quarter" idx="2"/>
          </p:nvPr>
        </p:nvSpPr>
        <p:spPr>
          <a:xfrm>
            <a:off x="11854792" y="6540817"/>
            <a:ext cx="273656" cy="26924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2" name="Rectangle 7"/>
          <p:cNvSpPr/>
          <p:nvPr/>
        </p:nvSpPr>
        <p:spPr>
          <a:xfrm>
            <a:off x="63552" y="117014"/>
            <a:ext cx="12240230" cy="6904298"/>
          </a:xfrm>
          <a:prstGeom prst="rect">
            <a:avLst/>
          </a:prstGeom>
          <a:ln w="228600">
            <a:solidFill>
              <a:srgbClr val="2E75B6"/>
            </a:solidFill>
            <a:miter/>
          </a:ln>
        </p:spPr>
        <p:txBody>
          <a:bodyPr lIns="45719" rIns="45719" anchor="ctr"/>
          <a:lstStyle/>
          <a:p>
            <a:pPr algn="ctr">
              <a:defRPr>
                <a:solidFill>
                  <a:srgbClr val="FFFFFF"/>
                </a:solidFill>
              </a:defRPr>
            </a:pPr>
            <a:endParaRPr dirty="0"/>
          </a:p>
        </p:txBody>
      </p:sp>
      <p:pic>
        <p:nvPicPr>
          <p:cNvPr id="83" name="Picture 13" descr="Picture 13"/>
          <p:cNvPicPr>
            <a:picLocks noChangeAspect="1"/>
          </p:cNvPicPr>
          <p:nvPr/>
        </p:nvPicPr>
        <p:blipFill>
          <a:blip r:embed="rId2"/>
          <a:stretch>
            <a:fillRect/>
          </a:stretch>
        </p:blipFill>
        <p:spPr>
          <a:xfrm>
            <a:off x="9629746" y="348655"/>
            <a:ext cx="2317727" cy="617539"/>
          </a:xfrm>
          <a:prstGeom prst="rect">
            <a:avLst/>
          </a:prstGeom>
          <a:ln w="12700">
            <a:miter lim="400000"/>
          </a:ln>
        </p:spPr>
      </p:pic>
      <p:sp>
        <p:nvSpPr>
          <p:cNvPr id="85"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86" name="Slide Number"/>
          <p:cNvSpPr txBox="1">
            <a:spLocks noGrp="1"/>
          </p:cNvSpPr>
          <p:nvPr>
            <p:ph type="sldNum" sz="quarter" idx="2"/>
          </p:nvPr>
        </p:nvSpPr>
        <p:spPr>
          <a:xfrm>
            <a:off x="11854792" y="6540817"/>
            <a:ext cx="273656" cy="26924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3" name="Rectangle 7"/>
          <p:cNvSpPr/>
          <p:nvPr/>
        </p:nvSpPr>
        <p:spPr>
          <a:xfrm>
            <a:off x="63552" y="117014"/>
            <a:ext cx="12240230" cy="6904298"/>
          </a:xfrm>
          <a:prstGeom prst="rect">
            <a:avLst/>
          </a:prstGeom>
          <a:ln w="228600">
            <a:solidFill>
              <a:srgbClr val="2E75B6"/>
            </a:solidFill>
            <a:miter/>
          </a:ln>
        </p:spPr>
        <p:txBody>
          <a:bodyPr lIns="45719" rIns="45719" anchor="ctr"/>
          <a:lstStyle/>
          <a:p>
            <a:pPr algn="ctr">
              <a:defRPr>
                <a:solidFill>
                  <a:srgbClr val="FFFFFF"/>
                </a:solidFill>
              </a:defRPr>
            </a:pPr>
            <a:endParaRPr dirty="0"/>
          </a:p>
        </p:txBody>
      </p:sp>
      <p:pic>
        <p:nvPicPr>
          <p:cNvPr id="104" name="Picture 13" descr="Picture 13"/>
          <p:cNvPicPr>
            <a:picLocks noChangeAspect="1"/>
          </p:cNvPicPr>
          <p:nvPr/>
        </p:nvPicPr>
        <p:blipFill>
          <a:blip r:embed="rId2"/>
          <a:stretch>
            <a:fillRect/>
          </a:stretch>
        </p:blipFill>
        <p:spPr>
          <a:xfrm>
            <a:off x="9629746" y="348655"/>
            <a:ext cx="2317727" cy="617539"/>
          </a:xfrm>
          <a:prstGeom prst="rect">
            <a:avLst/>
          </a:prstGeom>
          <a:ln w="12700">
            <a:miter lim="400000"/>
          </a:ln>
        </p:spPr>
      </p:pic>
      <p:sp>
        <p:nvSpPr>
          <p:cNvPr id="10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7"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08"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109" name="Slide Number"/>
          <p:cNvSpPr txBox="1">
            <a:spLocks noGrp="1"/>
          </p:cNvSpPr>
          <p:nvPr>
            <p:ph type="sldNum" sz="quarter" idx="2"/>
          </p:nvPr>
        </p:nvSpPr>
        <p:spPr>
          <a:xfrm>
            <a:off x="11854792" y="6540817"/>
            <a:ext cx="273656" cy="26924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16" name="Rectangle 7"/>
          <p:cNvSpPr/>
          <p:nvPr/>
        </p:nvSpPr>
        <p:spPr>
          <a:xfrm>
            <a:off x="63552" y="117014"/>
            <a:ext cx="12240230" cy="6904298"/>
          </a:xfrm>
          <a:prstGeom prst="rect">
            <a:avLst/>
          </a:prstGeom>
          <a:ln w="228600">
            <a:solidFill>
              <a:srgbClr val="2E75B6"/>
            </a:solidFill>
            <a:miter/>
          </a:ln>
        </p:spPr>
        <p:txBody>
          <a:bodyPr lIns="45719" rIns="45719" anchor="ctr"/>
          <a:lstStyle/>
          <a:p>
            <a:pPr algn="ctr">
              <a:defRPr>
                <a:solidFill>
                  <a:srgbClr val="FFFFFF"/>
                </a:solidFill>
              </a:defRPr>
            </a:pPr>
            <a:endParaRPr dirty="0"/>
          </a:p>
        </p:txBody>
      </p:sp>
      <p:pic>
        <p:nvPicPr>
          <p:cNvPr id="117" name="Picture 13" descr="Picture 13"/>
          <p:cNvPicPr>
            <a:picLocks noChangeAspect="1"/>
          </p:cNvPicPr>
          <p:nvPr/>
        </p:nvPicPr>
        <p:blipFill>
          <a:blip r:embed="rId2"/>
          <a:stretch>
            <a:fillRect/>
          </a:stretch>
        </p:blipFill>
        <p:spPr>
          <a:xfrm>
            <a:off x="9629746" y="348655"/>
            <a:ext cx="2317727" cy="617539"/>
          </a:xfrm>
          <a:prstGeom prst="rect">
            <a:avLst/>
          </a:prstGeom>
          <a:ln w="12700">
            <a:miter lim="400000"/>
          </a:ln>
        </p:spPr>
      </p:pic>
      <p:sp>
        <p:nvSpPr>
          <p:cNvPr id="11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20"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121"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11854792" y="6540817"/>
            <a:ext cx="273656" cy="26924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90500" y="240031"/>
            <a:ext cx="10515600" cy="895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0624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190500" y="240031"/>
            <a:ext cx="10515600" cy="895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9375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93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63552" y="117014"/>
            <a:ext cx="12240230" cy="6904298"/>
          </a:xfrm>
          <a:prstGeom prst="rect">
            <a:avLst/>
          </a:prstGeom>
          <a:ln w="228600">
            <a:solidFill>
              <a:srgbClr val="2E75B6"/>
            </a:solidFill>
            <a:miter/>
          </a:ln>
        </p:spPr>
        <p:txBody>
          <a:bodyPr lIns="45719" rIns="45719" anchor="ctr"/>
          <a:lstStyle/>
          <a:p>
            <a:pPr algn="ctr">
              <a:defRPr>
                <a:solidFill>
                  <a:srgbClr val="FFFFFF"/>
                </a:solidFill>
              </a:defRPr>
            </a:pPr>
            <a:endParaRPr dirty="0"/>
          </a:p>
        </p:txBody>
      </p:sp>
      <p:pic>
        <p:nvPicPr>
          <p:cNvPr id="3" name="Picture 13" descr="Picture 13"/>
          <p:cNvPicPr>
            <a:picLocks noChangeAspect="1"/>
          </p:cNvPicPr>
          <p:nvPr/>
        </p:nvPicPr>
        <p:blipFill>
          <a:blip r:embed="rId10"/>
          <a:stretch>
            <a:fillRect/>
          </a:stretch>
        </p:blipFill>
        <p:spPr>
          <a:xfrm>
            <a:off x="9629746" y="348655"/>
            <a:ext cx="2317727" cy="617539"/>
          </a:xfrm>
          <a:prstGeom prst="rect">
            <a:avLst/>
          </a:prstGeom>
          <a:ln w="12700">
            <a:miter lim="400000"/>
          </a:ln>
        </p:spPr>
      </p:pic>
      <p:sp>
        <p:nvSpPr>
          <p:cNvPr id="7"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7" r:id="rId5"/>
    <p:sldLayoutId id="2147483658" r:id="rId6"/>
    <p:sldLayoutId id="2147483663" r:id="rId7"/>
    <p:sldLayoutId id="2147483664"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27207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urveymonkey.co.uk/r/ResearchPlacementsOutrea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svg"/><Relationship Id="rId42" Type="http://schemas.openxmlformats.org/officeDocument/2006/relationships/image" Target="../media/image65.svg"/><Relationship Id="rId47" Type="http://schemas.openxmlformats.org/officeDocument/2006/relationships/image" Target="../media/image70.png"/><Relationship Id="rId50" Type="http://schemas.openxmlformats.org/officeDocument/2006/relationships/image" Target="../media/image73.svg"/><Relationship Id="rId55" Type="http://schemas.openxmlformats.org/officeDocument/2006/relationships/image" Target="../media/image78.png"/><Relationship Id="rId63" Type="http://schemas.openxmlformats.org/officeDocument/2006/relationships/image" Target="../media/image86.png"/><Relationship Id="rId68" Type="http://schemas.openxmlformats.org/officeDocument/2006/relationships/image" Target="../media/image91.svg"/><Relationship Id="rId7" Type="http://schemas.openxmlformats.org/officeDocument/2006/relationships/image" Target="../media/image30.png"/><Relationship Id="rId71" Type="http://schemas.openxmlformats.org/officeDocument/2006/relationships/image" Target="../media/image94.svg"/><Relationship Id="rId2" Type="http://schemas.openxmlformats.org/officeDocument/2006/relationships/notesSlide" Target="../notesSlides/notesSlide18.xml"/><Relationship Id="rId16" Type="http://schemas.openxmlformats.org/officeDocument/2006/relationships/image" Target="../media/image39.svg"/><Relationship Id="rId29" Type="http://schemas.openxmlformats.org/officeDocument/2006/relationships/image" Target="../media/image52.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svg"/><Relationship Id="rId37" Type="http://schemas.openxmlformats.org/officeDocument/2006/relationships/image" Target="../media/image60.png"/><Relationship Id="rId40" Type="http://schemas.openxmlformats.org/officeDocument/2006/relationships/image" Target="../media/image63.svg"/><Relationship Id="rId45" Type="http://schemas.openxmlformats.org/officeDocument/2006/relationships/image" Target="../media/image68.png"/><Relationship Id="rId53" Type="http://schemas.openxmlformats.org/officeDocument/2006/relationships/image" Target="../media/image76.png"/><Relationship Id="rId58" Type="http://schemas.openxmlformats.org/officeDocument/2006/relationships/image" Target="../media/image81.svg"/><Relationship Id="rId66" Type="http://schemas.openxmlformats.org/officeDocument/2006/relationships/image" Target="../media/image89.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svg"/><Relationship Id="rId28" Type="http://schemas.openxmlformats.org/officeDocument/2006/relationships/image" Target="../media/image51.svg"/><Relationship Id="rId36" Type="http://schemas.openxmlformats.org/officeDocument/2006/relationships/image" Target="../media/image59.svg"/><Relationship Id="rId49" Type="http://schemas.openxmlformats.org/officeDocument/2006/relationships/image" Target="../media/image72.png"/><Relationship Id="rId57" Type="http://schemas.openxmlformats.org/officeDocument/2006/relationships/image" Target="../media/image80.png"/><Relationship Id="rId61" Type="http://schemas.openxmlformats.org/officeDocument/2006/relationships/image" Target="../media/image84.pn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54.png"/><Relationship Id="rId44" Type="http://schemas.openxmlformats.org/officeDocument/2006/relationships/image" Target="../media/image67.svg"/><Relationship Id="rId52" Type="http://schemas.openxmlformats.org/officeDocument/2006/relationships/image" Target="../media/image75.svg"/><Relationship Id="rId60" Type="http://schemas.openxmlformats.org/officeDocument/2006/relationships/image" Target="../media/image83.svg"/><Relationship Id="rId65" Type="http://schemas.openxmlformats.org/officeDocument/2006/relationships/image" Target="../media/image88.png"/><Relationship Id="rId73" Type="http://schemas.openxmlformats.org/officeDocument/2006/relationships/image" Target="../media/image96.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svg"/><Relationship Id="rId35" Type="http://schemas.openxmlformats.org/officeDocument/2006/relationships/image" Target="../media/image58.png"/><Relationship Id="rId43" Type="http://schemas.openxmlformats.org/officeDocument/2006/relationships/image" Target="../media/image66.png"/><Relationship Id="rId48" Type="http://schemas.openxmlformats.org/officeDocument/2006/relationships/image" Target="../media/image71.svg"/><Relationship Id="rId56" Type="http://schemas.openxmlformats.org/officeDocument/2006/relationships/image" Target="../media/image79.svg"/><Relationship Id="rId64" Type="http://schemas.openxmlformats.org/officeDocument/2006/relationships/image" Target="../media/image87.svg"/><Relationship Id="rId69" Type="http://schemas.openxmlformats.org/officeDocument/2006/relationships/image" Target="../media/image92.png"/><Relationship Id="rId8" Type="http://schemas.openxmlformats.org/officeDocument/2006/relationships/image" Target="../media/image31.svg"/><Relationship Id="rId51" Type="http://schemas.openxmlformats.org/officeDocument/2006/relationships/image" Target="../media/image74.png"/><Relationship Id="rId72" Type="http://schemas.openxmlformats.org/officeDocument/2006/relationships/image" Target="../media/image95.png"/><Relationship Id="rId3" Type="http://schemas.openxmlformats.org/officeDocument/2006/relationships/image" Target="../media/image26.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svg"/><Relationship Id="rId46" Type="http://schemas.openxmlformats.org/officeDocument/2006/relationships/image" Target="../media/image69.svg"/><Relationship Id="rId59" Type="http://schemas.openxmlformats.org/officeDocument/2006/relationships/image" Target="../media/image82.png"/><Relationship Id="rId67" Type="http://schemas.openxmlformats.org/officeDocument/2006/relationships/image" Target="../media/image90.png"/><Relationship Id="rId20" Type="http://schemas.openxmlformats.org/officeDocument/2006/relationships/image" Target="../media/image43.svg"/><Relationship Id="rId41" Type="http://schemas.openxmlformats.org/officeDocument/2006/relationships/image" Target="../media/image64.png"/><Relationship Id="rId54" Type="http://schemas.openxmlformats.org/officeDocument/2006/relationships/image" Target="../media/image77.svg"/><Relationship Id="rId62" Type="http://schemas.openxmlformats.org/officeDocument/2006/relationships/image" Target="../media/image85.svg"/><Relationship Id="rId70" Type="http://schemas.openxmlformats.org/officeDocument/2006/relationships/image" Target="../media/image93.png"/><Relationship Id="rId1" Type="http://schemas.openxmlformats.org/officeDocument/2006/relationships/slideLayout" Target="../slideLayouts/slideLayout10.xml"/><Relationship Id="rId6"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hyperlink" Target="mailto:j.l.waite@qmul.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veymonkey.co.uk/r/ResearchPlacementsOutrea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inyurl.com/CSEdResearchBookClub" TargetMode="External"/><Relationship Id="rId4" Type="http://schemas.openxmlformats.org/officeDocument/2006/relationships/hyperlink" Target="http://publish.illinois.edu/glherman/files/2016/03/2010-SIGCSE-Programming-Misconceptions.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surveymonkey.co.uk/r/ResearchPlacementsOutreac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9" Type="http://schemas.openxmlformats.org/officeDocument/2006/relationships/image" Target="../media/image74.png"/><Relationship Id="rId21" Type="http://schemas.openxmlformats.org/officeDocument/2006/relationships/image" Target="../media/image44.png"/><Relationship Id="rId34" Type="http://schemas.openxmlformats.org/officeDocument/2006/relationships/image" Target="../media/image69.svg"/><Relationship Id="rId42" Type="http://schemas.openxmlformats.org/officeDocument/2006/relationships/image" Target="../media/image77.svg"/><Relationship Id="rId47" Type="http://schemas.openxmlformats.org/officeDocument/2006/relationships/image" Target="../media/image86.png"/><Relationship Id="rId50" Type="http://schemas.openxmlformats.org/officeDocument/2006/relationships/image" Target="../media/image89.svg"/><Relationship Id="rId55" Type="http://schemas.openxmlformats.org/officeDocument/2006/relationships/image" Target="../media/image94.svg"/><Relationship Id="rId7" Type="http://schemas.openxmlformats.org/officeDocument/2006/relationships/image" Target="../media/image30.png"/><Relationship Id="rId2" Type="http://schemas.openxmlformats.org/officeDocument/2006/relationships/notesSlide" Target="../notesSlides/notesSlide25.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64.png"/><Relationship Id="rId41" Type="http://schemas.openxmlformats.org/officeDocument/2006/relationships/image" Target="../media/image76.png"/><Relationship Id="rId54"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67.svg"/><Relationship Id="rId37" Type="http://schemas.openxmlformats.org/officeDocument/2006/relationships/image" Target="../media/image72.png"/><Relationship Id="rId40" Type="http://schemas.openxmlformats.org/officeDocument/2006/relationships/image" Target="../media/image75.svg"/><Relationship Id="rId45" Type="http://schemas.openxmlformats.org/officeDocument/2006/relationships/image" Target="../media/image80.png"/><Relationship Id="rId53" Type="http://schemas.openxmlformats.org/officeDocument/2006/relationships/image" Target="../media/image92.png"/><Relationship Id="rId58" Type="http://schemas.openxmlformats.org/officeDocument/2006/relationships/image" Target="../media/image82.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svg"/><Relationship Id="rId28" Type="http://schemas.openxmlformats.org/officeDocument/2006/relationships/image" Target="../media/image51.svg"/><Relationship Id="rId36" Type="http://schemas.openxmlformats.org/officeDocument/2006/relationships/image" Target="../media/image71.svg"/><Relationship Id="rId49" Type="http://schemas.openxmlformats.org/officeDocument/2006/relationships/image" Target="../media/image88.png"/><Relationship Id="rId57" Type="http://schemas.openxmlformats.org/officeDocument/2006/relationships/image" Target="../media/image96.svg"/><Relationship Id="rId61" Type="http://schemas.openxmlformats.org/officeDocument/2006/relationships/image" Target="../media/image85.sv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66.png"/><Relationship Id="rId44" Type="http://schemas.openxmlformats.org/officeDocument/2006/relationships/image" Target="../media/image79.svg"/><Relationship Id="rId52" Type="http://schemas.openxmlformats.org/officeDocument/2006/relationships/image" Target="../media/image91.svg"/><Relationship Id="rId60" Type="http://schemas.openxmlformats.org/officeDocument/2006/relationships/image" Target="../media/image84.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65.svg"/><Relationship Id="rId35" Type="http://schemas.openxmlformats.org/officeDocument/2006/relationships/image" Target="../media/image70.png"/><Relationship Id="rId43" Type="http://schemas.openxmlformats.org/officeDocument/2006/relationships/image" Target="../media/image78.png"/><Relationship Id="rId48" Type="http://schemas.openxmlformats.org/officeDocument/2006/relationships/image" Target="../media/image87.svg"/><Relationship Id="rId56" Type="http://schemas.openxmlformats.org/officeDocument/2006/relationships/image" Target="../media/image95.png"/><Relationship Id="rId8" Type="http://schemas.openxmlformats.org/officeDocument/2006/relationships/image" Target="../media/image31.svg"/><Relationship Id="rId51" Type="http://schemas.openxmlformats.org/officeDocument/2006/relationships/image" Target="../media/image90.png"/><Relationship Id="rId3" Type="http://schemas.openxmlformats.org/officeDocument/2006/relationships/image" Target="../media/image26.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68.png"/><Relationship Id="rId38" Type="http://schemas.openxmlformats.org/officeDocument/2006/relationships/image" Target="../media/image73.svg"/><Relationship Id="rId46" Type="http://schemas.openxmlformats.org/officeDocument/2006/relationships/image" Target="../media/image81.svg"/><Relationship Id="rId59" Type="http://schemas.openxmlformats.org/officeDocument/2006/relationships/image" Target="../media/image83.svg"/></Relationships>
</file>

<file path=ppt/slides/_rels/slide26.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99.png"/><Relationship Id="rId12" Type="http://schemas.openxmlformats.org/officeDocument/2006/relationships/image" Target="../media/image31.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image" Target="../media/image101.png"/><Relationship Id="rId5" Type="http://schemas.openxmlformats.org/officeDocument/2006/relationships/image" Target="../media/image98.png"/><Relationship Id="rId10" Type="http://schemas.openxmlformats.org/officeDocument/2006/relationships/image" Target="../media/image91.svg"/><Relationship Id="rId4" Type="http://schemas.openxmlformats.org/officeDocument/2006/relationships/image" Target="../media/image96.svg"/><Relationship Id="rId9" Type="http://schemas.openxmlformats.org/officeDocument/2006/relationships/image" Target="../media/image100.png"/><Relationship Id="rId14" Type="http://schemas.openxmlformats.org/officeDocument/2006/relationships/image" Target="../media/image94.svg"/></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9.svg"/><Relationship Id="rId5" Type="http://schemas.openxmlformats.org/officeDocument/2006/relationships/diagramQuickStyle" Target="../diagrams/quickStyle6.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6.xm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8412-E65B-4D38-82B4-4F86E2343C0C}"/>
              </a:ext>
            </a:extLst>
          </p:cNvPr>
          <p:cNvSpPr>
            <a:spLocks noGrp="1"/>
          </p:cNvSpPr>
          <p:nvPr>
            <p:ph type="title"/>
          </p:nvPr>
        </p:nvSpPr>
        <p:spPr>
          <a:xfrm>
            <a:off x="492369" y="143452"/>
            <a:ext cx="10515600" cy="1325563"/>
          </a:xfrm>
        </p:spPr>
        <p:txBody>
          <a:bodyPr/>
          <a:lstStyle/>
          <a:p>
            <a:r>
              <a:rPr lang="en-GB" dirty="0"/>
              <a:t>Please help us with our research</a:t>
            </a:r>
          </a:p>
        </p:txBody>
      </p:sp>
      <p:sp>
        <p:nvSpPr>
          <p:cNvPr id="3" name="Text Placeholder 2">
            <a:extLst>
              <a:ext uri="{FF2B5EF4-FFF2-40B4-BE49-F238E27FC236}">
                <a16:creationId xmlns:a16="http://schemas.microsoft.com/office/drawing/2014/main" id="{EC1D7CC3-4968-41E2-9869-3B97CB5CADF5}"/>
              </a:ext>
            </a:extLst>
          </p:cNvPr>
          <p:cNvSpPr>
            <a:spLocks noGrp="1"/>
          </p:cNvSpPr>
          <p:nvPr>
            <p:ph type="body" sz="half" idx="1"/>
          </p:nvPr>
        </p:nvSpPr>
        <p:spPr>
          <a:xfrm>
            <a:off x="492369" y="1221450"/>
            <a:ext cx="11207262" cy="5315983"/>
          </a:xfrm>
        </p:spPr>
        <p:txBody>
          <a:bodyPr>
            <a:normAutofit fontScale="85000" lnSpcReduction="20000"/>
          </a:bodyPr>
          <a:lstStyle/>
          <a:p>
            <a:pPr marL="0" indent="0">
              <a:buNone/>
            </a:pPr>
            <a:r>
              <a:rPr lang="en-GB" sz="4100" dirty="0">
                <a:hlinkClick r:id="rId3"/>
              </a:rPr>
              <a:t>https://</a:t>
            </a:r>
            <a:r>
              <a:rPr lang="en-GB" sz="4100" dirty="0" err="1">
                <a:hlinkClick r:id="rId3"/>
              </a:rPr>
              <a:t>www.surveymonkey.co.uk</a:t>
            </a:r>
            <a:r>
              <a:rPr lang="en-GB" sz="4100" dirty="0">
                <a:hlinkClick r:id="rId3"/>
              </a:rPr>
              <a:t>/r/</a:t>
            </a:r>
            <a:r>
              <a:rPr lang="en-GB" sz="4100" dirty="0" err="1">
                <a:hlinkClick r:id="rId3"/>
              </a:rPr>
              <a:t>ResearchPlacementsOutreach</a:t>
            </a:r>
            <a:endParaRPr lang="en-GB" sz="4100" dirty="0"/>
          </a:p>
          <a:p>
            <a:pPr marL="0" indent="0">
              <a:buNone/>
            </a:pPr>
            <a:endParaRPr lang="en-GB" dirty="0"/>
          </a:p>
          <a:p>
            <a:pPr marL="0" indent="0">
              <a:buNone/>
            </a:pPr>
            <a:r>
              <a:rPr lang="en-GB" dirty="0"/>
              <a:t>Do you</a:t>
            </a:r>
          </a:p>
          <a:p>
            <a:pPr marL="514350" indent="-514350">
              <a:buAutoNum type="arabicPeriod"/>
            </a:pPr>
            <a:r>
              <a:rPr lang="en-GB" dirty="0"/>
              <a:t>Teach computing</a:t>
            </a:r>
          </a:p>
          <a:p>
            <a:pPr marL="514350" indent="-514350">
              <a:buAutoNum type="arabicPeriod"/>
            </a:pPr>
            <a:r>
              <a:rPr lang="en-GB" dirty="0"/>
              <a:t>Develop computing resources (including CPD)</a:t>
            </a:r>
          </a:p>
          <a:p>
            <a:pPr marL="514350" indent="-514350">
              <a:buAutoNum type="arabicPeriod"/>
            </a:pPr>
            <a:r>
              <a:rPr lang="en-GB" dirty="0"/>
              <a:t>Work in initial teacher training (secondary CS or primary)</a:t>
            </a:r>
          </a:p>
          <a:p>
            <a:pPr marL="514350" indent="-514350">
              <a:buAutoNum type="arabicPeriod"/>
            </a:pPr>
            <a:r>
              <a:rPr lang="en-GB" dirty="0"/>
              <a:t>Undertake CS education research</a:t>
            </a:r>
          </a:p>
          <a:p>
            <a:pPr marL="514350" indent="-514350">
              <a:buAutoNum type="arabicPeriod"/>
            </a:pPr>
            <a:r>
              <a:rPr lang="en-GB" dirty="0"/>
              <a:t>Run CS university modules with school placements</a:t>
            </a:r>
          </a:p>
          <a:p>
            <a:pPr marL="514350" indent="-514350">
              <a:buAutoNum type="arabicPeriod"/>
            </a:pPr>
            <a:r>
              <a:rPr lang="en-GB" dirty="0"/>
              <a:t>Provide CS outreach </a:t>
            </a:r>
          </a:p>
          <a:p>
            <a:endParaRPr lang="en-GB" dirty="0"/>
          </a:p>
          <a:p>
            <a:pPr marL="0" indent="0">
              <a:buNone/>
            </a:pPr>
            <a:r>
              <a:rPr lang="en-GB" dirty="0"/>
              <a:t>How teachers engage with research?</a:t>
            </a:r>
          </a:p>
          <a:p>
            <a:pPr marL="0" indent="0">
              <a:buNone/>
            </a:pPr>
            <a:r>
              <a:rPr lang="en-GB" dirty="0"/>
              <a:t>How schools engage with universities and vice versa?</a:t>
            </a:r>
          </a:p>
          <a:p>
            <a:pPr marL="0" indent="0">
              <a:buNone/>
            </a:pPr>
            <a:endParaRPr lang="en-GB" dirty="0"/>
          </a:p>
          <a:p>
            <a:pPr marL="0" indent="0">
              <a:buNone/>
            </a:pPr>
            <a:endParaRPr lang="en-GB" dirty="0"/>
          </a:p>
        </p:txBody>
      </p:sp>
      <p:pic>
        <p:nvPicPr>
          <p:cNvPr id="5" name="Picture 4" descr="A close up of a logo&#10;&#10;Description automatically generated">
            <a:extLst>
              <a:ext uri="{FF2B5EF4-FFF2-40B4-BE49-F238E27FC236}">
                <a16:creationId xmlns:a16="http://schemas.microsoft.com/office/drawing/2014/main" id="{A5AB049F-A0E8-484D-A6C5-6806DDADC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5512" y="2059709"/>
            <a:ext cx="3137122" cy="4066754"/>
          </a:xfrm>
          <a:prstGeom prst="rect">
            <a:avLst/>
          </a:prstGeom>
        </p:spPr>
      </p:pic>
      <p:sp>
        <p:nvSpPr>
          <p:cNvPr id="6" name="Rectangle 5">
            <a:extLst>
              <a:ext uri="{FF2B5EF4-FFF2-40B4-BE49-F238E27FC236}">
                <a16:creationId xmlns:a16="http://schemas.microsoft.com/office/drawing/2014/main" id="{40079443-E973-499D-8C25-8D87509250B1}"/>
              </a:ext>
            </a:extLst>
          </p:cNvPr>
          <p:cNvSpPr/>
          <p:nvPr/>
        </p:nvSpPr>
        <p:spPr>
          <a:xfrm>
            <a:off x="346364" y="6300531"/>
            <a:ext cx="11499272" cy="646331"/>
          </a:xfrm>
          <a:prstGeom prst="rect">
            <a:avLst/>
          </a:prstGeom>
        </p:spPr>
        <p:txBody>
          <a:bodyPr wrap="square">
            <a:spAutoFit/>
          </a:bodyPr>
          <a:lstStyle/>
          <a:p>
            <a:r>
              <a:rPr lang="en-GB" dirty="0"/>
              <a:t>Survey by Computing At School Research Working Group, BCS, Raspberry Pi Foundation, Council of Professors and Heads of Computer science (</a:t>
            </a:r>
            <a:r>
              <a:rPr lang="en-GB" dirty="0" err="1"/>
              <a:t>CPHC</a:t>
            </a:r>
            <a:r>
              <a:rPr lang="en-GB" dirty="0"/>
              <a:t>), Queen Mary University of London</a:t>
            </a:r>
          </a:p>
        </p:txBody>
      </p:sp>
    </p:spTree>
    <p:extLst>
      <p:ext uri="{BB962C8B-B14F-4D97-AF65-F5344CB8AC3E}">
        <p14:creationId xmlns:p14="http://schemas.microsoft.com/office/powerpoint/2010/main" val="27838968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solidFill>
                  <a:schemeClr val="bg2"/>
                </a:solidFill>
              </a:rPr>
              <a:t>Method - interview</a:t>
            </a:r>
          </a:p>
        </p:txBody>
      </p:sp>
      <p:graphicFrame>
        <p:nvGraphicFramePr>
          <p:cNvPr id="8" name="Diagram 7">
            <a:extLst>
              <a:ext uri="{FF2B5EF4-FFF2-40B4-BE49-F238E27FC236}">
                <a16:creationId xmlns:a16="http://schemas.microsoft.com/office/drawing/2014/main" id="{3F5CE26B-5511-4E75-BC39-E4179DD3E20F}"/>
              </a:ext>
            </a:extLst>
          </p:cNvPr>
          <p:cNvGraphicFramePr/>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a:extLst>
              <a:ext uri="{FF2B5EF4-FFF2-40B4-BE49-F238E27FC236}">
                <a16:creationId xmlns:a16="http://schemas.microsoft.com/office/drawing/2014/main" id="{45A00FC4-B663-4E84-BB31-8025671529B4}"/>
              </a:ext>
            </a:extLst>
          </p:cNvPr>
          <p:cNvSpPr>
            <a:spLocks noGrp="1"/>
          </p:cNvSpPr>
          <p:nvPr>
            <p:ph type="body" sz="half" idx="1"/>
          </p:nvPr>
        </p:nvSpPr>
        <p:spPr>
          <a:xfrm>
            <a:off x="704250" y="1930946"/>
            <a:ext cx="11592853" cy="2744679"/>
          </a:xfrm>
        </p:spPr>
        <p:txBody>
          <a:bodyPr>
            <a:noAutofit/>
          </a:bodyPr>
          <a:lstStyle/>
          <a:p>
            <a:pPr marL="0" indent="0">
              <a:buNone/>
            </a:pPr>
            <a:r>
              <a:rPr lang="en-GB" dirty="0">
                <a:solidFill>
                  <a:schemeClr val="bg2"/>
                </a:solidFill>
              </a:rPr>
              <a:t>Each teacher, using the design toolkit</a:t>
            </a:r>
          </a:p>
          <a:p>
            <a:r>
              <a:rPr lang="en-GB" dirty="0">
                <a:solidFill>
                  <a:schemeClr val="bg2"/>
                </a:solidFill>
              </a:rPr>
              <a:t>read about a concept, </a:t>
            </a:r>
          </a:p>
          <a:p>
            <a:r>
              <a:rPr lang="en-GB" dirty="0">
                <a:solidFill>
                  <a:schemeClr val="bg2"/>
                </a:solidFill>
              </a:rPr>
              <a:t>observed the concept being  applied to sample activity (think aloud protocol),</a:t>
            </a:r>
          </a:p>
          <a:p>
            <a:r>
              <a:rPr lang="en-GB" dirty="0">
                <a:solidFill>
                  <a:schemeClr val="bg2"/>
                </a:solidFill>
              </a:rPr>
              <a:t>applied the concept to their own teaching activity (think aloud protocol), </a:t>
            </a:r>
          </a:p>
          <a:p>
            <a:r>
              <a:rPr lang="en-GB" dirty="0">
                <a:solidFill>
                  <a:schemeClr val="bg2"/>
                </a:solidFill>
              </a:rPr>
              <a:t>concept was discussed, </a:t>
            </a:r>
          </a:p>
          <a:p>
            <a:r>
              <a:rPr lang="en-GB" dirty="0">
                <a:solidFill>
                  <a:schemeClr val="bg2"/>
                </a:solidFill>
              </a:rPr>
              <a:t>suggestions made to improve concept.</a:t>
            </a:r>
          </a:p>
          <a:p>
            <a:pPr marL="0" indent="0">
              <a:buNone/>
            </a:pPr>
            <a:r>
              <a:rPr lang="en-GB" dirty="0">
                <a:solidFill>
                  <a:schemeClr val="bg2"/>
                </a:solidFill>
              </a:rPr>
              <a:t>Finally, </a:t>
            </a:r>
          </a:p>
          <a:p>
            <a:r>
              <a:rPr lang="en-GB" dirty="0">
                <a:solidFill>
                  <a:schemeClr val="bg2"/>
                </a:solidFill>
              </a:rPr>
              <a:t>suggestions made to improve overall toolkit.</a:t>
            </a:r>
          </a:p>
        </p:txBody>
      </p:sp>
      <p:pic>
        <p:nvPicPr>
          <p:cNvPr id="6" name="Picture 5">
            <a:extLst>
              <a:ext uri="{FF2B5EF4-FFF2-40B4-BE49-F238E27FC236}">
                <a16:creationId xmlns:a16="http://schemas.microsoft.com/office/drawing/2014/main" id="{7A6E61F0-3FBE-43B4-AB35-90F6B21C4CB7}"/>
              </a:ext>
            </a:extLst>
          </p:cNvPr>
          <p:cNvPicPr>
            <a:picLocks noChangeAspect="1"/>
          </p:cNvPicPr>
          <p:nvPr/>
        </p:nvPicPr>
        <p:blipFill>
          <a:blip r:embed="rId8"/>
          <a:stretch>
            <a:fillRect/>
          </a:stretch>
        </p:blipFill>
        <p:spPr>
          <a:xfrm>
            <a:off x="7055660" y="934685"/>
            <a:ext cx="1496122" cy="1992521"/>
          </a:xfrm>
          <a:prstGeom prst="rect">
            <a:avLst/>
          </a:prstGeom>
          <a:ln>
            <a:solidFill>
              <a:schemeClr val="accent1"/>
            </a:solidFill>
          </a:ln>
        </p:spPr>
      </p:pic>
    </p:spTree>
    <p:extLst>
      <p:ext uri="{BB962C8B-B14F-4D97-AF65-F5344CB8AC3E}">
        <p14:creationId xmlns:p14="http://schemas.microsoft.com/office/powerpoint/2010/main" val="24159640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solidFill>
                  <a:schemeClr val="bg2"/>
                </a:solidFill>
              </a:rPr>
              <a:t>Findings</a:t>
            </a:r>
          </a:p>
        </p:txBody>
      </p:sp>
      <p:graphicFrame>
        <p:nvGraphicFramePr>
          <p:cNvPr id="8" name="Diagram 7">
            <a:extLst>
              <a:ext uri="{FF2B5EF4-FFF2-40B4-BE49-F238E27FC236}">
                <a16:creationId xmlns:a16="http://schemas.microsoft.com/office/drawing/2014/main" id="{3F5CE26B-5511-4E75-BC39-E4179DD3E20F}"/>
              </a:ext>
            </a:extLst>
          </p:cNvPr>
          <p:cNvGraphicFramePr/>
          <p:nvPr>
            <p:extLst>
              <p:ext uri="{D42A27DB-BD31-4B8C-83A1-F6EECF244321}">
                <p14:modId xmlns:p14="http://schemas.microsoft.com/office/powerpoint/2010/main" val="3522598384"/>
              </p:ext>
            </p:extLst>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D8968EF3-440E-46F3-94D1-8610B8C6A017}"/>
              </a:ext>
            </a:extLst>
          </p:cNvPr>
          <p:cNvSpPr>
            <a:spLocks noGrp="1"/>
          </p:cNvSpPr>
          <p:nvPr>
            <p:ph type="body" sz="half" idx="1"/>
          </p:nvPr>
        </p:nvSpPr>
        <p:spPr>
          <a:xfrm>
            <a:off x="838200" y="1690687"/>
            <a:ext cx="11259207" cy="4720623"/>
          </a:xfrm>
        </p:spPr>
        <p:txBody>
          <a:bodyPr>
            <a:normAutofit/>
          </a:bodyPr>
          <a:lstStyle/>
          <a:p>
            <a:r>
              <a:rPr lang="en-GB" dirty="0">
                <a:solidFill>
                  <a:schemeClr val="bg2"/>
                </a:solidFill>
              </a:rPr>
              <a:t>All teachers successfully applied each concept to their lesson activity</a:t>
            </a:r>
          </a:p>
          <a:p>
            <a:r>
              <a:rPr lang="en-GB" dirty="0">
                <a:solidFill>
                  <a:schemeClr val="bg2"/>
                </a:solidFill>
              </a:rPr>
              <a:t>A range of activities were reviewed, including unplugged lessons, making animations, quizzes, games and using physical computing</a:t>
            </a:r>
          </a:p>
          <a:p>
            <a:r>
              <a:rPr lang="en-GB" dirty="0">
                <a:solidFill>
                  <a:schemeClr val="bg2"/>
                </a:solidFill>
              </a:rPr>
              <a:t>Teachers suggested many ways to improve the toolkit including adding extra detail, changing definitions, adding examples and radically changing one particular concept</a:t>
            </a:r>
          </a:p>
          <a:p>
            <a:r>
              <a:rPr lang="en-GB" dirty="0">
                <a:solidFill>
                  <a:schemeClr val="bg2"/>
                </a:solidFill>
              </a:rPr>
              <a:t>There was broad agreement that some concepts were more useful to novice teacher than others, but generally that all concepts where useful to experienced teachers developing resources and CPD for others.</a:t>
            </a:r>
          </a:p>
        </p:txBody>
      </p:sp>
    </p:spTree>
    <p:extLst>
      <p:ext uri="{BB962C8B-B14F-4D97-AF65-F5344CB8AC3E}">
        <p14:creationId xmlns:p14="http://schemas.microsoft.com/office/powerpoint/2010/main" val="9192709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solidFill>
                  <a:schemeClr val="bg2"/>
                </a:solidFill>
              </a:rPr>
              <a:t>Conclusions and implications</a:t>
            </a:r>
          </a:p>
        </p:txBody>
      </p:sp>
      <p:graphicFrame>
        <p:nvGraphicFramePr>
          <p:cNvPr id="8" name="Diagram 7">
            <a:extLst>
              <a:ext uri="{FF2B5EF4-FFF2-40B4-BE49-F238E27FC236}">
                <a16:creationId xmlns:a16="http://schemas.microsoft.com/office/drawing/2014/main" id="{3F5CE26B-5511-4E75-BC39-E4179DD3E20F}"/>
              </a:ext>
            </a:extLst>
          </p:cNvPr>
          <p:cNvGraphicFramePr/>
          <p:nvPr>
            <p:extLst>
              <p:ext uri="{D42A27DB-BD31-4B8C-83A1-F6EECF244321}">
                <p14:modId xmlns:p14="http://schemas.microsoft.com/office/powerpoint/2010/main" val="2156043715"/>
              </p:ext>
            </p:extLst>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4">
            <a:extLst>
              <a:ext uri="{FF2B5EF4-FFF2-40B4-BE49-F238E27FC236}">
                <a16:creationId xmlns:a16="http://schemas.microsoft.com/office/drawing/2014/main" id="{51EDA403-7038-41DE-9685-BC134C8036A5}"/>
              </a:ext>
            </a:extLst>
          </p:cNvPr>
          <p:cNvSpPr>
            <a:spLocks noGrp="1"/>
          </p:cNvSpPr>
          <p:nvPr>
            <p:ph type="body" sz="half" idx="1"/>
          </p:nvPr>
        </p:nvSpPr>
        <p:spPr>
          <a:xfrm>
            <a:off x="838199" y="1564466"/>
            <a:ext cx="10723685" cy="4426431"/>
          </a:xfrm>
        </p:spPr>
        <p:txBody>
          <a:bodyPr>
            <a:noAutofit/>
          </a:bodyPr>
          <a:lstStyle/>
          <a:p>
            <a:pPr marL="342900" indent="-342900">
              <a:lnSpc>
                <a:spcPct val="100000"/>
              </a:lnSpc>
              <a:buFont typeface="Arial" panose="020B0604020202020204" pitchFamily="34" charset="0"/>
              <a:buChar char="•"/>
            </a:pPr>
            <a:r>
              <a:rPr lang="en-GB" dirty="0">
                <a:solidFill>
                  <a:schemeClr val="bg2"/>
                </a:solidFill>
              </a:rPr>
              <a:t>A set of design concepts have been co-developed. </a:t>
            </a:r>
          </a:p>
          <a:p>
            <a:pPr marL="342900" indent="-342900">
              <a:lnSpc>
                <a:spcPct val="100000"/>
              </a:lnSpc>
              <a:buFont typeface="Arial" panose="020B0604020202020204" pitchFamily="34" charset="0"/>
              <a:buChar char="•"/>
            </a:pPr>
            <a:r>
              <a:rPr lang="en-GB" dirty="0">
                <a:solidFill>
                  <a:schemeClr val="bg2"/>
                </a:solidFill>
              </a:rPr>
              <a:t>These could be used</a:t>
            </a:r>
          </a:p>
          <a:p>
            <a:pPr marL="838200" lvl="1" indent="-342900">
              <a:lnSpc>
                <a:spcPct val="100000"/>
              </a:lnSpc>
              <a:buFont typeface="Arial" panose="020B0604020202020204" pitchFamily="34" charset="0"/>
              <a:buChar char="•"/>
            </a:pPr>
            <a:r>
              <a:rPr lang="en-GB" dirty="0">
                <a:solidFill>
                  <a:schemeClr val="bg2"/>
                </a:solidFill>
              </a:rPr>
              <a:t>to review and compare teaching and learning activities</a:t>
            </a:r>
          </a:p>
          <a:p>
            <a:pPr marL="838200" lvl="1" indent="-342900">
              <a:lnSpc>
                <a:spcPct val="100000"/>
              </a:lnSpc>
              <a:buFont typeface="Arial" panose="020B0604020202020204" pitchFamily="34" charset="0"/>
              <a:buChar char="•"/>
            </a:pPr>
            <a:r>
              <a:rPr lang="en-GB" dirty="0">
                <a:solidFill>
                  <a:schemeClr val="bg2"/>
                </a:solidFill>
              </a:rPr>
              <a:t>to guide creation of resources</a:t>
            </a:r>
          </a:p>
          <a:p>
            <a:pPr marL="838200" lvl="1" indent="-342900">
              <a:lnSpc>
                <a:spcPct val="100000"/>
              </a:lnSpc>
              <a:buFont typeface="Arial" panose="020B0604020202020204" pitchFamily="34" charset="0"/>
              <a:buChar char="•"/>
            </a:pPr>
            <a:r>
              <a:rPr lang="en-GB" dirty="0">
                <a:solidFill>
                  <a:schemeClr val="bg2"/>
                </a:solidFill>
              </a:rPr>
              <a:t>as content for CPD</a:t>
            </a:r>
          </a:p>
          <a:p>
            <a:pPr marL="342900" indent="-342900">
              <a:lnSpc>
                <a:spcPct val="100000"/>
              </a:lnSpc>
              <a:buFont typeface="Arial" panose="020B0604020202020204" pitchFamily="34" charset="0"/>
              <a:buChar char="•"/>
            </a:pPr>
            <a:r>
              <a:rPr lang="en-GB" dirty="0">
                <a:solidFill>
                  <a:schemeClr val="bg2"/>
                </a:solidFill>
              </a:rPr>
              <a:t>Further research is needed to evaluate the concepts</a:t>
            </a:r>
          </a:p>
          <a:p>
            <a:pPr marL="838200" lvl="1" indent="-342900">
              <a:lnSpc>
                <a:spcPct val="100000"/>
              </a:lnSpc>
              <a:buFont typeface="Arial" panose="020B0604020202020204" pitchFamily="34" charset="0"/>
              <a:buChar char="•"/>
            </a:pPr>
            <a:r>
              <a:rPr lang="en-GB" dirty="0">
                <a:solidFill>
                  <a:schemeClr val="bg2"/>
                </a:solidFill>
              </a:rPr>
              <a:t>the impact of introducing these on pupil progress</a:t>
            </a:r>
          </a:p>
          <a:p>
            <a:pPr marL="838200" lvl="1" indent="-342900">
              <a:lnSpc>
                <a:spcPct val="100000"/>
              </a:lnSpc>
              <a:buFont typeface="Arial" panose="020B0604020202020204" pitchFamily="34" charset="0"/>
              <a:buChar char="•"/>
            </a:pPr>
            <a:r>
              <a:rPr lang="en-GB" dirty="0">
                <a:solidFill>
                  <a:schemeClr val="bg2"/>
                </a:solidFill>
              </a:rPr>
              <a:t>if these concepts are useful beyond the primary English context</a:t>
            </a:r>
          </a:p>
          <a:p>
            <a:pPr marL="495300" lvl="1" indent="0">
              <a:lnSpc>
                <a:spcPct val="100000"/>
              </a:lnSpc>
              <a:buNone/>
            </a:pPr>
            <a:endParaRPr lang="en-GB" dirty="0">
              <a:solidFill>
                <a:schemeClr val="bg2"/>
              </a:solidFill>
            </a:endParaRPr>
          </a:p>
        </p:txBody>
      </p:sp>
    </p:spTree>
    <p:extLst>
      <p:ext uri="{BB962C8B-B14F-4D97-AF65-F5344CB8AC3E}">
        <p14:creationId xmlns:p14="http://schemas.microsoft.com/office/powerpoint/2010/main" val="20334279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6E4A-7FB0-4D97-936B-4A4680B5B399}"/>
              </a:ext>
            </a:extLst>
          </p:cNvPr>
          <p:cNvSpPr>
            <a:spLocks noGrp="1"/>
          </p:cNvSpPr>
          <p:nvPr>
            <p:ph type="title"/>
          </p:nvPr>
        </p:nvSpPr>
        <p:spPr/>
        <p:txBody>
          <a:bodyPr/>
          <a:lstStyle/>
          <a:p>
            <a:r>
              <a:rPr lang="en-GB" dirty="0"/>
              <a:t>Design toolkit models and concepts</a:t>
            </a:r>
          </a:p>
        </p:txBody>
      </p:sp>
      <p:sp>
        <p:nvSpPr>
          <p:cNvPr id="3" name="Text Placeholder 4">
            <a:extLst>
              <a:ext uri="{FF2B5EF4-FFF2-40B4-BE49-F238E27FC236}">
                <a16:creationId xmlns:a16="http://schemas.microsoft.com/office/drawing/2014/main" id="{02626814-6DC8-48E0-A7CF-41F71A280A2D}"/>
              </a:ext>
            </a:extLst>
          </p:cNvPr>
          <p:cNvSpPr txBox="1">
            <a:spLocks/>
          </p:cNvSpPr>
          <p:nvPr/>
        </p:nvSpPr>
        <p:spPr>
          <a:xfrm>
            <a:off x="838199" y="1564466"/>
            <a:ext cx="10723685" cy="4426431"/>
          </a:xfrm>
          <a:prstGeom prst="rect">
            <a:avLst/>
          </a:prstGeo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lnSpc>
                <a:spcPct val="100000"/>
              </a:lnSpc>
              <a:buNone/>
            </a:pPr>
            <a:r>
              <a:rPr lang="en-GB" dirty="0">
                <a:solidFill>
                  <a:schemeClr val="bg2"/>
                </a:solidFill>
              </a:rPr>
              <a:t>Today – briefly look at</a:t>
            </a:r>
          </a:p>
          <a:p>
            <a:pPr hangingPunct="1">
              <a:lnSpc>
                <a:spcPct val="100000"/>
              </a:lnSpc>
            </a:pPr>
            <a:r>
              <a:rPr lang="en-GB" dirty="0">
                <a:solidFill>
                  <a:schemeClr val="bg2"/>
                </a:solidFill>
              </a:rPr>
              <a:t>Two concepts in more detail (Design Format and Design Components)</a:t>
            </a:r>
          </a:p>
          <a:p>
            <a:pPr hangingPunct="1">
              <a:lnSpc>
                <a:spcPct val="100000"/>
              </a:lnSpc>
            </a:pPr>
            <a:r>
              <a:rPr lang="en-GB" dirty="0">
                <a:solidFill>
                  <a:schemeClr val="bg2"/>
                </a:solidFill>
              </a:rPr>
              <a:t>Design Artefact model</a:t>
            </a:r>
          </a:p>
          <a:p>
            <a:pPr hangingPunct="1">
              <a:lnSpc>
                <a:spcPct val="100000"/>
              </a:lnSpc>
            </a:pPr>
            <a:endParaRPr lang="en-GB" dirty="0">
              <a:solidFill>
                <a:schemeClr val="bg2"/>
              </a:solidFill>
            </a:endParaRPr>
          </a:p>
          <a:p>
            <a:pPr hangingPunct="1">
              <a:lnSpc>
                <a:spcPct val="100000"/>
              </a:lnSpc>
            </a:pPr>
            <a:endParaRPr lang="en-GB" dirty="0">
              <a:solidFill>
                <a:schemeClr val="bg2"/>
              </a:solidFill>
            </a:endParaRPr>
          </a:p>
          <a:p>
            <a:pPr marL="0" indent="0" hangingPunct="1">
              <a:lnSpc>
                <a:spcPct val="100000"/>
              </a:lnSpc>
              <a:buNone/>
            </a:pPr>
            <a:endParaRPr lang="en-GB" dirty="0">
              <a:solidFill>
                <a:schemeClr val="bg2"/>
              </a:solidFill>
            </a:endParaRPr>
          </a:p>
          <a:p>
            <a:pPr marL="495300" lvl="1" indent="0" hangingPunct="1">
              <a:lnSpc>
                <a:spcPct val="100000"/>
              </a:lnSpc>
              <a:buFont typeface="Arial"/>
              <a:buNone/>
            </a:pPr>
            <a:endParaRPr lang="en-GB" dirty="0">
              <a:solidFill>
                <a:schemeClr val="bg2"/>
              </a:solidFill>
            </a:endParaRPr>
          </a:p>
        </p:txBody>
      </p:sp>
    </p:spTree>
    <p:extLst>
      <p:ext uri="{BB962C8B-B14F-4D97-AF65-F5344CB8AC3E}">
        <p14:creationId xmlns:p14="http://schemas.microsoft.com/office/powerpoint/2010/main" val="15307473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10"/>
          <p:cNvGrpSpPr/>
          <p:nvPr/>
        </p:nvGrpSpPr>
        <p:grpSpPr>
          <a:xfrm>
            <a:off x="845980" y="1176611"/>
            <a:ext cx="11035390" cy="4743305"/>
            <a:chOff x="881149" y="459159"/>
            <a:chExt cx="11035390" cy="4743305"/>
          </a:xfrm>
        </p:grpSpPr>
        <p:sp>
          <p:nvSpPr>
            <p:cNvPr id="245" name="Google Shape;245;p10"/>
            <p:cNvSpPr/>
            <p:nvPr/>
          </p:nvSpPr>
          <p:spPr>
            <a:xfrm>
              <a:off x="6654605" y="1413513"/>
              <a:ext cx="1736934" cy="3788951"/>
            </a:xfrm>
            <a:prstGeom prst="rect">
              <a:avLst/>
            </a:prstGeom>
            <a:solidFill>
              <a:srgbClr val="59595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Drawn design </a:t>
              </a:r>
              <a:endParaRPr sz="1400" b="0" i="0" u="none" strike="noStrike" cap="none">
                <a:solidFill>
                  <a:srgbClr val="000000"/>
                </a:solidFill>
                <a:latin typeface="Arial"/>
                <a:ea typeface="Arial"/>
                <a:cs typeface="Arial"/>
                <a:sym typeface="Arial"/>
              </a:endParaRPr>
            </a:p>
          </p:txBody>
        </p:sp>
        <p:sp>
          <p:nvSpPr>
            <p:cNvPr id="246" name="Google Shape;246;p10"/>
            <p:cNvSpPr txBox="1"/>
            <p:nvPr/>
          </p:nvSpPr>
          <p:spPr>
            <a:xfrm>
              <a:off x="6755134" y="1802514"/>
              <a:ext cx="1460976" cy="36933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Sketch</a:t>
              </a:r>
              <a:endParaRPr sz="1400" b="0" i="0" u="none" strike="noStrike" cap="none">
                <a:solidFill>
                  <a:srgbClr val="000000"/>
                </a:solidFill>
                <a:latin typeface="Arial"/>
                <a:ea typeface="Arial"/>
                <a:cs typeface="Arial"/>
                <a:sym typeface="Arial"/>
              </a:endParaRPr>
            </a:p>
          </p:txBody>
        </p:sp>
        <p:grpSp>
          <p:nvGrpSpPr>
            <p:cNvPr id="247" name="Google Shape;247;p10"/>
            <p:cNvGrpSpPr/>
            <p:nvPr/>
          </p:nvGrpSpPr>
          <p:grpSpPr>
            <a:xfrm>
              <a:off x="6755134" y="2597115"/>
              <a:ext cx="1479917" cy="2455745"/>
              <a:chOff x="1244171" y="4068705"/>
              <a:chExt cx="4283185" cy="2034703"/>
            </a:xfrm>
          </p:grpSpPr>
          <p:grpSp>
            <p:nvGrpSpPr>
              <p:cNvPr id="248" name="Google Shape;248;p10"/>
              <p:cNvGrpSpPr/>
              <p:nvPr/>
            </p:nvGrpSpPr>
            <p:grpSpPr>
              <a:xfrm>
                <a:off x="1254231" y="4068705"/>
                <a:ext cx="4273125" cy="1652950"/>
                <a:chOff x="-43715" y="4006381"/>
                <a:chExt cx="4273125" cy="1652950"/>
              </a:xfrm>
            </p:grpSpPr>
            <p:sp>
              <p:nvSpPr>
                <p:cNvPr id="249" name="Google Shape;249;p10"/>
                <p:cNvSpPr txBox="1"/>
                <p:nvPr/>
              </p:nvSpPr>
              <p:spPr>
                <a:xfrm>
                  <a:off x="-14732" y="4600693"/>
                  <a:ext cx="4228366" cy="30600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Storyboard</a:t>
                  </a:r>
                  <a:endParaRPr sz="1400" b="0" i="0" u="none" strike="noStrike" cap="none">
                    <a:solidFill>
                      <a:srgbClr val="000000"/>
                    </a:solidFill>
                    <a:latin typeface="Arial"/>
                    <a:ea typeface="Arial"/>
                    <a:cs typeface="Arial"/>
                    <a:sym typeface="Arial"/>
                  </a:endParaRPr>
                </a:p>
              </p:txBody>
            </p:sp>
            <p:sp>
              <p:nvSpPr>
                <p:cNvPr id="250" name="Google Shape;250;p10"/>
                <p:cNvSpPr txBox="1"/>
                <p:nvPr/>
              </p:nvSpPr>
              <p:spPr>
                <a:xfrm>
                  <a:off x="-27939" y="4006381"/>
                  <a:ext cx="4228366" cy="53551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Labelled diagram</a:t>
                  </a:r>
                  <a:endParaRPr sz="1400" b="0" i="0" u="none" strike="noStrike" cap="none">
                    <a:solidFill>
                      <a:srgbClr val="000000"/>
                    </a:solidFill>
                    <a:latin typeface="Arial"/>
                    <a:ea typeface="Arial"/>
                    <a:cs typeface="Arial"/>
                    <a:sym typeface="Arial"/>
                  </a:endParaRPr>
                </a:p>
              </p:txBody>
            </p:sp>
            <p:sp>
              <p:nvSpPr>
                <p:cNvPr id="251" name="Google Shape;251;p10"/>
                <p:cNvSpPr txBox="1"/>
                <p:nvPr/>
              </p:nvSpPr>
              <p:spPr>
                <a:xfrm>
                  <a:off x="-43715" y="4968264"/>
                  <a:ext cx="4257349" cy="30600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Concept map</a:t>
                  </a:r>
                  <a:endParaRPr sz="1400" b="0" i="0" u="none" strike="noStrike" cap="none">
                    <a:solidFill>
                      <a:srgbClr val="000000"/>
                    </a:solidFill>
                    <a:latin typeface="Arial"/>
                    <a:ea typeface="Arial"/>
                    <a:cs typeface="Arial"/>
                    <a:sym typeface="Arial"/>
                  </a:endParaRPr>
                </a:p>
              </p:txBody>
            </p:sp>
            <p:sp>
              <p:nvSpPr>
                <p:cNvPr id="252" name="Google Shape;252;p10"/>
                <p:cNvSpPr txBox="1"/>
                <p:nvPr/>
              </p:nvSpPr>
              <p:spPr>
                <a:xfrm>
                  <a:off x="-27939" y="5353322"/>
                  <a:ext cx="4257349" cy="30600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Flowchart</a:t>
                  </a:r>
                  <a:endParaRPr sz="1400" b="0" i="0" u="none" strike="noStrike" cap="none">
                    <a:solidFill>
                      <a:srgbClr val="000000"/>
                    </a:solidFill>
                    <a:latin typeface="Arial"/>
                    <a:ea typeface="Arial"/>
                    <a:cs typeface="Arial"/>
                    <a:sym typeface="Arial"/>
                  </a:endParaRPr>
                </a:p>
              </p:txBody>
            </p:sp>
          </p:grpSp>
          <p:sp>
            <p:nvSpPr>
              <p:cNvPr id="253" name="Google Shape;253;p10"/>
              <p:cNvSpPr txBox="1"/>
              <p:nvPr/>
            </p:nvSpPr>
            <p:spPr>
              <a:xfrm>
                <a:off x="1244171" y="5797399"/>
                <a:ext cx="4283185" cy="30600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Other</a:t>
                </a:r>
                <a:endParaRPr sz="1400" b="0" i="0" u="none" strike="noStrike" cap="none">
                  <a:solidFill>
                    <a:srgbClr val="000000"/>
                  </a:solidFill>
                  <a:latin typeface="Arial"/>
                  <a:ea typeface="Arial"/>
                  <a:cs typeface="Arial"/>
                  <a:sym typeface="Arial"/>
                </a:endParaRPr>
              </a:p>
            </p:txBody>
          </p:sp>
        </p:grpSp>
        <p:sp>
          <p:nvSpPr>
            <p:cNvPr id="254" name="Google Shape;254;p10"/>
            <p:cNvSpPr/>
            <p:nvPr/>
          </p:nvSpPr>
          <p:spPr>
            <a:xfrm>
              <a:off x="881149" y="1413512"/>
              <a:ext cx="1429465" cy="758333"/>
            </a:xfrm>
            <a:prstGeom prst="rect">
              <a:avLst/>
            </a:prstGeom>
            <a:solidFill>
              <a:srgbClr val="59595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Thought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only design</a:t>
              </a:r>
              <a:endParaRPr sz="1400" b="0" i="0" u="none" strike="noStrike" cap="none">
                <a:solidFill>
                  <a:srgbClr val="000000"/>
                </a:solidFill>
                <a:latin typeface="Arial"/>
                <a:ea typeface="Arial"/>
                <a:cs typeface="Arial"/>
                <a:sym typeface="Arial"/>
              </a:endParaRPr>
            </a:p>
          </p:txBody>
        </p:sp>
        <p:sp>
          <p:nvSpPr>
            <p:cNvPr id="255" name="Google Shape;255;p10"/>
            <p:cNvSpPr/>
            <p:nvPr/>
          </p:nvSpPr>
          <p:spPr>
            <a:xfrm>
              <a:off x="8459994" y="1405332"/>
              <a:ext cx="1663749" cy="3788951"/>
            </a:xfrm>
            <a:prstGeom prst="rect">
              <a:avLst/>
            </a:prstGeom>
            <a:solidFill>
              <a:srgbClr val="59595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Written design</a:t>
              </a:r>
              <a:endParaRPr sz="1400" b="0" i="0" u="none" strike="noStrike" cap="none">
                <a:solidFill>
                  <a:srgbClr val="000000"/>
                </a:solidFill>
                <a:latin typeface="Arial"/>
                <a:ea typeface="Arial"/>
                <a:cs typeface="Arial"/>
                <a:sym typeface="Arial"/>
              </a:endParaRPr>
            </a:p>
          </p:txBody>
        </p:sp>
        <p:sp>
          <p:nvSpPr>
            <p:cNvPr id="256" name="Google Shape;256;p10"/>
            <p:cNvSpPr txBox="1"/>
            <p:nvPr/>
          </p:nvSpPr>
          <p:spPr>
            <a:xfrm>
              <a:off x="8553475" y="3834398"/>
              <a:ext cx="1408332" cy="64409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Informal Pseudo code</a:t>
              </a:r>
              <a:endParaRPr sz="1400" b="0" i="0" u="none" strike="noStrike" cap="none">
                <a:solidFill>
                  <a:srgbClr val="000000"/>
                </a:solidFill>
                <a:latin typeface="Arial"/>
                <a:ea typeface="Arial"/>
                <a:cs typeface="Arial"/>
                <a:sym typeface="Arial"/>
              </a:endParaRPr>
            </a:p>
          </p:txBody>
        </p:sp>
        <p:sp>
          <p:nvSpPr>
            <p:cNvPr id="257" name="Google Shape;257;p10"/>
            <p:cNvSpPr txBox="1"/>
            <p:nvPr/>
          </p:nvSpPr>
          <p:spPr>
            <a:xfrm>
              <a:off x="8560319" y="4614852"/>
              <a:ext cx="1407183" cy="35811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Other</a:t>
              </a:r>
              <a:endParaRPr sz="1400" b="0" i="0" u="none" strike="noStrike" cap="none">
                <a:solidFill>
                  <a:srgbClr val="000000"/>
                </a:solidFill>
                <a:latin typeface="Arial"/>
                <a:ea typeface="Arial"/>
                <a:cs typeface="Arial"/>
                <a:sym typeface="Arial"/>
              </a:endParaRPr>
            </a:p>
          </p:txBody>
        </p:sp>
        <p:sp>
          <p:nvSpPr>
            <p:cNvPr id="258" name="Google Shape;258;p10"/>
            <p:cNvSpPr txBox="1"/>
            <p:nvPr/>
          </p:nvSpPr>
          <p:spPr>
            <a:xfrm>
              <a:off x="8558954" y="1758338"/>
              <a:ext cx="1389810" cy="147732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Labels or  annotations added to drawn formats</a:t>
              </a:r>
              <a:endParaRPr sz="1400" b="0" i="0" u="none" strike="noStrike" cap="none">
                <a:solidFill>
                  <a:srgbClr val="000000"/>
                </a:solidFill>
                <a:latin typeface="Arial"/>
                <a:ea typeface="Arial"/>
                <a:cs typeface="Arial"/>
                <a:sym typeface="Arial"/>
              </a:endParaRPr>
            </a:p>
          </p:txBody>
        </p:sp>
        <p:sp>
          <p:nvSpPr>
            <p:cNvPr id="259" name="Google Shape;259;p10"/>
            <p:cNvSpPr/>
            <p:nvPr/>
          </p:nvSpPr>
          <p:spPr>
            <a:xfrm>
              <a:off x="2420625" y="1413511"/>
              <a:ext cx="2335846" cy="2327081"/>
            </a:xfrm>
            <a:prstGeom prst="rect">
              <a:avLst/>
            </a:prstGeom>
            <a:solidFill>
              <a:srgbClr val="59595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Physical enactment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With 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without manipulatives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Recorded 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not recorded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pic>
          <p:nvPicPr>
            <p:cNvPr id="260" name="Google Shape;260;p10" descr="Head with gears"/>
            <p:cNvPicPr preferRelativeResize="0"/>
            <p:nvPr/>
          </p:nvPicPr>
          <p:blipFill rotWithShape="1">
            <a:blip r:embed="rId3">
              <a:alphaModFix/>
            </a:blip>
            <a:srcRect/>
            <a:stretch/>
          </p:blipFill>
          <p:spPr>
            <a:xfrm>
              <a:off x="1340261" y="513857"/>
              <a:ext cx="805004" cy="805004"/>
            </a:xfrm>
            <a:prstGeom prst="rect">
              <a:avLst/>
            </a:prstGeom>
            <a:noFill/>
            <a:ln>
              <a:noFill/>
            </a:ln>
          </p:spPr>
        </p:pic>
        <p:pic>
          <p:nvPicPr>
            <p:cNvPr id="261" name="Google Shape;261;p10" descr="Pencil"/>
            <p:cNvPicPr preferRelativeResize="0"/>
            <p:nvPr/>
          </p:nvPicPr>
          <p:blipFill rotWithShape="1">
            <a:blip r:embed="rId4">
              <a:alphaModFix/>
            </a:blip>
            <a:srcRect/>
            <a:stretch/>
          </p:blipFill>
          <p:spPr>
            <a:xfrm>
              <a:off x="8976386" y="577289"/>
              <a:ext cx="678140" cy="678140"/>
            </a:xfrm>
            <a:prstGeom prst="rect">
              <a:avLst/>
            </a:prstGeom>
            <a:noFill/>
            <a:ln>
              <a:noFill/>
            </a:ln>
          </p:spPr>
        </p:pic>
        <p:pic>
          <p:nvPicPr>
            <p:cNvPr id="262" name="Google Shape;262;p10" descr="Dance"/>
            <p:cNvPicPr preferRelativeResize="0"/>
            <p:nvPr/>
          </p:nvPicPr>
          <p:blipFill rotWithShape="1">
            <a:blip r:embed="rId5">
              <a:alphaModFix/>
            </a:blip>
            <a:srcRect/>
            <a:stretch/>
          </p:blipFill>
          <p:spPr>
            <a:xfrm>
              <a:off x="3181572" y="459159"/>
              <a:ext cx="914400" cy="914400"/>
            </a:xfrm>
            <a:prstGeom prst="rect">
              <a:avLst/>
            </a:prstGeom>
            <a:noFill/>
            <a:ln>
              <a:noFill/>
            </a:ln>
          </p:spPr>
        </p:pic>
        <p:pic>
          <p:nvPicPr>
            <p:cNvPr id="263" name="Google Shape;263;p10" descr="Voice"/>
            <p:cNvPicPr preferRelativeResize="0"/>
            <p:nvPr/>
          </p:nvPicPr>
          <p:blipFill rotWithShape="1">
            <a:blip r:embed="rId6">
              <a:alphaModFix/>
            </a:blip>
            <a:srcRect/>
            <a:stretch/>
          </p:blipFill>
          <p:spPr>
            <a:xfrm>
              <a:off x="5363583" y="506120"/>
              <a:ext cx="914400" cy="914400"/>
            </a:xfrm>
            <a:prstGeom prst="rect">
              <a:avLst/>
            </a:prstGeom>
            <a:noFill/>
            <a:ln>
              <a:noFill/>
            </a:ln>
          </p:spPr>
        </p:pic>
        <p:pic>
          <p:nvPicPr>
            <p:cNvPr id="264" name="Google Shape;264;p10" descr="Easel"/>
            <p:cNvPicPr preferRelativeResize="0"/>
            <p:nvPr/>
          </p:nvPicPr>
          <p:blipFill rotWithShape="1">
            <a:blip r:embed="rId7">
              <a:alphaModFix/>
            </a:blip>
            <a:srcRect/>
            <a:stretch/>
          </p:blipFill>
          <p:spPr>
            <a:xfrm>
              <a:off x="7168527" y="555263"/>
              <a:ext cx="678140" cy="678140"/>
            </a:xfrm>
            <a:prstGeom prst="rect">
              <a:avLst/>
            </a:prstGeom>
            <a:noFill/>
            <a:ln>
              <a:noFill/>
            </a:ln>
          </p:spPr>
        </p:pic>
        <p:sp>
          <p:nvSpPr>
            <p:cNvPr id="265" name="Google Shape;265;p10"/>
            <p:cNvSpPr/>
            <p:nvPr/>
          </p:nvSpPr>
          <p:spPr>
            <a:xfrm>
              <a:off x="10252790" y="1394569"/>
              <a:ext cx="1663749" cy="2680903"/>
            </a:xfrm>
            <a:prstGeom prst="rect">
              <a:avLst/>
            </a:prstGeom>
            <a:solidFill>
              <a:srgbClr val="59595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Implied design </a:t>
              </a:r>
              <a:endParaRPr sz="1400" b="0" i="0" u="none" strike="noStrike" cap="none">
                <a:solidFill>
                  <a:srgbClr val="000000"/>
                </a:solidFill>
                <a:latin typeface="Arial"/>
                <a:ea typeface="Arial"/>
                <a:cs typeface="Arial"/>
                <a:sym typeface="Arial"/>
              </a:endParaRPr>
            </a:p>
          </p:txBody>
        </p:sp>
        <p:sp>
          <p:nvSpPr>
            <p:cNvPr id="266" name="Google Shape;266;p10"/>
            <p:cNvSpPr/>
            <p:nvPr/>
          </p:nvSpPr>
          <p:spPr>
            <a:xfrm>
              <a:off x="10317281" y="1783572"/>
              <a:ext cx="1431097" cy="42733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Code</a:t>
              </a:r>
              <a:endParaRPr sz="1400" b="0" i="0" u="none" strike="noStrike" cap="none">
                <a:solidFill>
                  <a:srgbClr val="000000"/>
                </a:solidFill>
                <a:latin typeface="Arial"/>
                <a:ea typeface="Arial"/>
                <a:cs typeface="Arial"/>
                <a:sym typeface="Arial"/>
              </a:endParaRPr>
            </a:p>
          </p:txBody>
        </p:sp>
        <p:pic>
          <p:nvPicPr>
            <p:cNvPr id="267" name="Google Shape;267;p10" descr="Monitor"/>
            <p:cNvPicPr preferRelativeResize="0"/>
            <p:nvPr/>
          </p:nvPicPr>
          <p:blipFill rotWithShape="1">
            <a:blip r:embed="rId8">
              <a:alphaModFix/>
            </a:blip>
            <a:srcRect/>
            <a:stretch/>
          </p:blipFill>
          <p:spPr>
            <a:xfrm>
              <a:off x="10678753" y="577289"/>
              <a:ext cx="775703" cy="775703"/>
            </a:xfrm>
            <a:prstGeom prst="rect">
              <a:avLst/>
            </a:prstGeom>
            <a:noFill/>
            <a:ln>
              <a:noFill/>
            </a:ln>
          </p:spPr>
        </p:pic>
        <p:sp>
          <p:nvSpPr>
            <p:cNvPr id="268" name="Google Shape;268;p10"/>
            <p:cNvSpPr/>
            <p:nvPr/>
          </p:nvSpPr>
          <p:spPr>
            <a:xfrm>
              <a:off x="10317281" y="2326567"/>
              <a:ext cx="1431097" cy="84935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Digital image or sound files</a:t>
              </a:r>
              <a:endParaRPr sz="1400" b="0" i="0" u="none" strike="noStrike" cap="none">
                <a:solidFill>
                  <a:srgbClr val="000000"/>
                </a:solidFill>
                <a:latin typeface="Arial"/>
                <a:ea typeface="Arial"/>
                <a:cs typeface="Arial"/>
                <a:sym typeface="Arial"/>
              </a:endParaRPr>
            </a:p>
          </p:txBody>
        </p:sp>
        <p:sp>
          <p:nvSpPr>
            <p:cNvPr id="269" name="Google Shape;269;p10"/>
            <p:cNvSpPr/>
            <p:nvPr/>
          </p:nvSpPr>
          <p:spPr>
            <a:xfrm>
              <a:off x="10316974" y="3243449"/>
              <a:ext cx="1431097" cy="61951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Program settings</a:t>
              </a:r>
              <a:endParaRPr sz="1400" b="0" i="0" u="none" strike="noStrike" cap="none">
                <a:solidFill>
                  <a:srgbClr val="000000"/>
                </a:solidFill>
                <a:latin typeface="Arial"/>
                <a:ea typeface="Arial"/>
                <a:cs typeface="Arial"/>
                <a:sym typeface="Arial"/>
              </a:endParaRPr>
            </a:p>
          </p:txBody>
        </p:sp>
        <p:sp>
          <p:nvSpPr>
            <p:cNvPr id="270" name="Google Shape;270;p10"/>
            <p:cNvSpPr txBox="1"/>
            <p:nvPr/>
          </p:nvSpPr>
          <p:spPr>
            <a:xfrm>
              <a:off x="8553475" y="3371261"/>
              <a:ext cx="1408332" cy="36933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Notes or lists</a:t>
              </a:r>
              <a:endParaRPr sz="1400" b="0" i="0" u="none" strike="noStrike" cap="none">
                <a:solidFill>
                  <a:srgbClr val="000000"/>
                </a:solidFill>
                <a:latin typeface="Arial"/>
                <a:ea typeface="Arial"/>
                <a:cs typeface="Arial"/>
                <a:sym typeface="Arial"/>
              </a:endParaRPr>
            </a:p>
          </p:txBody>
        </p:sp>
        <p:sp>
          <p:nvSpPr>
            <p:cNvPr id="271" name="Google Shape;271;p10"/>
            <p:cNvSpPr/>
            <p:nvPr/>
          </p:nvSpPr>
          <p:spPr>
            <a:xfrm>
              <a:off x="4927838" y="1405332"/>
              <a:ext cx="1616755" cy="1329689"/>
            </a:xfrm>
            <a:prstGeom prst="rect">
              <a:avLst/>
            </a:prstGeom>
            <a:solidFill>
              <a:srgbClr val="59595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Verbal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Recorded 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not recorded</a:t>
              </a:r>
              <a:endParaRPr sz="1400" b="0" i="0" u="none" strike="noStrike" cap="none">
                <a:solidFill>
                  <a:srgbClr val="000000"/>
                </a:solidFill>
                <a:latin typeface="Arial"/>
                <a:ea typeface="Arial"/>
                <a:cs typeface="Arial"/>
                <a:sym typeface="Arial"/>
              </a:endParaRPr>
            </a:p>
          </p:txBody>
        </p:sp>
        <p:sp>
          <p:nvSpPr>
            <p:cNvPr id="272" name="Google Shape;272;p10"/>
            <p:cNvSpPr txBox="1"/>
            <p:nvPr/>
          </p:nvSpPr>
          <p:spPr>
            <a:xfrm>
              <a:off x="6755134" y="2200868"/>
              <a:ext cx="1460976" cy="36933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List</a:t>
              </a:r>
              <a:endParaRPr sz="1400" b="0" i="0" u="none" strike="noStrike" cap="none">
                <a:solidFill>
                  <a:srgbClr val="000000"/>
                </a:solidFill>
                <a:latin typeface="Arial"/>
                <a:ea typeface="Arial"/>
                <a:cs typeface="Arial"/>
                <a:sym typeface="Arial"/>
              </a:endParaRPr>
            </a:p>
          </p:txBody>
        </p:sp>
      </p:grpSp>
      <p:sp>
        <p:nvSpPr>
          <p:cNvPr id="273" name="Google Shape;273;p10"/>
          <p:cNvSpPr txBox="1"/>
          <p:nvPr/>
        </p:nvSpPr>
        <p:spPr>
          <a:xfrm>
            <a:off x="307437" y="331862"/>
            <a:ext cx="10515600" cy="895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Design formats</a:t>
            </a:r>
            <a:endParaRPr sz="1400" b="0" i="0" u="none" strike="noStrike" cap="none">
              <a:solidFill>
                <a:srgbClr val="000000"/>
              </a:solidFill>
              <a:latin typeface="Arial"/>
              <a:ea typeface="Arial"/>
              <a:cs typeface="Arial"/>
              <a:sym typeface="Arial"/>
            </a:endParaRPr>
          </a:p>
        </p:txBody>
      </p:sp>
      <p:sp>
        <p:nvSpPr>
          <p:cNvPr id="274" name="Google Shape;274;p10"/>
          <p:cNvSpPr txBox="1"/>
          <p:nvPr/>
        </p:nvSpPr>
        <p:spPr>
          <a:xfrm>
            <a:off x="1464962" y="6169127"/>
            <a:ext cx="93580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What are the parts of a design? Is it just the algorithm?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p:nvPr/>
        </p:nvSpPr>
        <p:spPr>
          <a:xfrm>
            <a:off x="238330" y="3789317"/>
            <a:ext cx="5962650" cy="268193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chemeClr val="dk1"/>
                </a:solidFill>
                <a:latin typeface="Calibri"/>
                <a:ea typeface="Calibri"/>
                <a:cs typeface="Calibri"/>
                <a:sym typeface="Calibri"/>
              </a:rPr>
              <a:t>Algorithm design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dk1"/>
                </a:solidFill>
                <a:latin typeface="Calibri"/>
                <a:ea typeface="Calibri"/>
                <a:cs typeface="Calibri"/>
                <a:sym typeface="Calibri"/>
              </a:rPr>
              <a:t>What do the objects do?</a:t>
            </a:r>
            <a:endParaRPr sz="4400" b="1" i="0" u="none" strike="noStrike" cap="none">
              <a:solidFill>
                <a:schemeClr val="dk1"/>
              </a:solidFill>
              <a:latin typeface="Calibri"/>
              <a:ea typeface="Calibri"/>
              <a:cs typeface="Calibri"/>
              <a:sym typeface="Calibri"/>
            </a:endParaRPr>
          </a:p>
        </p:txBody>
      </p:sp>
      <p:pic>
        <p:nvPicPr>
          <p:cNvPr id="281" name="Google Shape;281;p11" descr="Footprints"/>
          <p:cNvPicPr preferRelativeResize="0"/>
          <p:nvPr/>
        </p:nvPicPr>
        <p:blipFill rotWithShape="1">
          <a:blip r:embed="rId3">
            <a:alphaModFix/>
          </a:blip>
          <a:srcRect/>
          <a:stretch/>
        </p:blipFill>
        <p:spPr>
          <a:xfrm>
            <a:off x="5482010" y="3851333"/>
            <a:ext cx="646981" cy="646981"/>
          </a:xfrm>
          <a:prstGeom prst="rect">
            <a:avLst/>
          </a:prstGeom>
          <a:noFill/>
          <a:ln>
            <a:noFill/>
          </a:ln>
        </p:spPr>
      </p:pic>
      <p:sp>
        <p:nvSpPr>
          <p:cNvPr id="282" name="Google Shape;282;p11"/>
          <p:cNvSpPr/>
          <p:nvPr/>
        </p:nvSpPr>
        <p:spPr>
          <a:xfrm>
            <a:off x="326361" y="1504664"/>
            <a:ext cx="11605260" cy="189617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Calibri"/>
                <a:ea typeface="Calibri"/>
                <a:cs typeface="Calibri"/>
                <a:sym typeface="Calibri"/>
              </a:rPr>
              <a:t>Object and data design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alibri"/>
                <a:ea typeface="Calibri"/>
                <a:cs typeface="Calibri"/>
                <a:sym typeface="Calibri"/>
              </a:rPr>
              <a:t>What are the names of the objects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alibri"/>
                <a:ea typeface="Calibri"/>
                <a:cs typeface="Calibri"/>
                <a:sym typeface="Calibri"/>
              </a:rPr>
              <a:t> that you need?</a:t>
            </a:r>
            <a:endParaRPr sz="4000" b="0" i="1" u="none" strike="noStrike" cap="none">
              <a:solidFill>
                <a:schemeClr val="dk1"/>
              </a:solidFill>
              <a:latin typeface="Calibri"/>
              <a:ea typeface="Calibri"/>
              <a:cs typeface="Calibri"/>
              <a:sym typeface="Calibri"/>
            </a:endParaRPr>
          </a:p>
        </p:txBody>
      </p:sp>
      <p:pic>
        <p:nvPicPr>
          <p:cNvPr id="283" name="Google Shape;283;p11" descr="Network"/>
          <p:cNvPicPr preferRelativeResize="0"/>
          <p:nvPr/>
        </p:nvPicPr>
        <p:blipFill rotWithShape="1">
          <a:blip r:embed="rId4">
            <a:alphaModFix/>
          </a:blip>
          <a:srcRect/>
          <a:stretch/>
        </p:blipFill>
        <p:spPr>
          <a:xfrm>
            <a:off x="9033337" y="1523379"/>
            <a:ext cx="1061146" cy="693420"/>
          </a:xfrm>
          <a:prstGeom prst="rect">
            <a:avLst/>
          </a:prstGeom>
          <a:noFill/>
          <a:ln>
            <a:noFill/>
          </a:ln>
        </p:spPr>
      </p:pic>
      <p:sp>
        <p:nvSpPr>
          <p:cNvPr id="284" name="Google Shape;284;p11"/>
          <p:cNvSpPr/>
          <p:nvPr/>
        </p:nvSpPr>
        <p:spPr>
          <a:xfrm>
            <a:off x="6549389" y="3806735"/>
            <a:ext cx="5408295" cy="270332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Calibri"/>
                <a:ea typeface="Calibri"/>
                <a:cs typeface="Calibri"/>
                <a:sym typeface="Calibri"/>
              </a:rPr>
              <a:t>Artwork and sounds design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alibri"/>
                <a:ea typeface="Calibri"/>
                <a:cs typeface="Calibri"/>
                <a:sym typeface="Calibri"/>
              </a:rPr>
              <a:t>What do the objects  look and sound like?</a:t>
            </a:r>
            <a:endParaRPr sz="4000" b="1" i="0" u="none" strike="noStrike" cap="none">
              <a:solidFill>
                <a:schemeClr val="dk1"/>
              </a:solidFill>
              <a:latin typeface="Calibri"/>
              <a:ea typeface="Calibri"/>
              <a:cs typeface="Calibri"/>
              <a:sym typeface="Calibri"/>
            </a:endParaRPr>
          </a:p>
        </p:txBody>
      </p:sp>
      <p:pic>
        <p:nvPicPr>
          <p:cNvPr id="285" name="Google Shape;285;p11" descr="Music"/>
          <p:cNvPicPr preferRelativeResize="0"/>
          <p:nvPr/>
        </p:nvPicPr>
        <p:blipFill rotWithShape="1">
          <a:blip r:embed="rId5">
            <a:alphaModFix/>
          </a:blip>
          <a:srcRect/>
          <a:stretch/>
        </p:blipFill>
        <p:spPr>
          <a:xfrm>
            <a:off x="10899637" y="4535708"/>
            <a:ext cx="822580" cy="407996"/>
          </a:xfrm>
          <a:prstGeom prst="rect">
            <a:avLst/>
          </a:prstGeom>
          <a:noFill/>
          <a:ln>
            <a:noFill/>
          </a:ln>
        </p:spPr>
      </p:pic>
      <p:pic>
        <p:nvPicPr>
          <p:cNvPr id="286" name="Google Shape;286;p11" descr="Eye"/>
          <p:cNvPicPr preferRelativeResize="0"/>
          <p:nvPr/>
        </p:nvPicPr>
        <p:blipFill rotWithShape="1">
          <a:blip r:embed="rId6">
            <a:alphaModFix/>
          </a:blip>
          <a:srcRect/>
          <a:stretch/>
        </p:blipFill>
        <p:spPr>
          <a:xfrm>
            <a:off x="10616146" y="4254075"/>
            <a:ext cx="619926" cy="485631"/>
          </a:xfrm>
          <a:prstGeom prst="rect">
            <a:avLst/>
          </a:prstGeom>
          <a:noFill/>
          <a:ln>
            <a:noFill/>
          </a:ln>
        </p:spPr>
      </p:pic>
      <p:sp>
        <p:nvSpPr>
          <p:cNvPr id="287" name="Google Shape;287;p11"/>
          <p:cNvSpPr txBox="1"/>
          <p:nvPr/>
        </p:nvSpPr>
        <p:spPr>
          <a:xfrm>
            <a:off x="238330" y="339498"/>
            <a:ext cx="11188296" cy="10828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200"/>
              <a:buFont typeface="Calibri"/>
              <a:buNone/>
            </a:pPr>
            <a:r>
              <a:rPr lang="en-GB" sz="4200" b="0" i="0" u="none" strike="noStrike" cap="none">
                <a:solidFill>
                  <a:schemeClr val="dk1"/>
                </a:solidFill>
                <a:latin typeface="Calibri"/>
                <a:ea typeface="Calibri"/>
                <a:cs typeface="Calibri"/>
                <a:sym typeface="Calibri"/>
              </a:rPr>
              <a:t>Design components (basic building blocks)</a:t>
            </a:r>
            <a:endParaRPr sz="1400" b="0" i="0" u="none" strike="noStrike" cap="none">
              <a:solidFill>
                <a:srgbClr val="000000"/>
              </a:solidFill>
              <a:latin typeface="Arial"/>
              <a:ea typeface="Arial"/>
              <a:cs typeface="Arial"/>
              <a:sym typeface="Arial"/>
            </a:endParaRPr>
          </a:p>
        </p:txBody>
      </p:sp>
      <p:sp>
        <p:nvSpPr>
          <p:cNvPr id="288" name="Google Shape;288;p11"/>
          <p:cNvSpPr txBox="1"/>
          <p:nvPr/>
        </p:nvSpPr>
        <p:spPr>
          <a:xfrm>
            <a:off x="10788774" y="6488668"/>
            <a:ext cx="11689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rgbClr val="BFBFBF"/>
                </a:solidFill>
                <a:latin typeface="Calibri"/>
                <a:ea typeface="Calibri"/>
                <a:cs typeface="Calibri"/>
                <a:sym typeface="Calibri"/>
              </a:rPr>
              <a:t>Handout 2</a:t>
            </a:r>
            <a:endParaRPr sz="1400" b="0" i="0" u="none" strike="noStrike" cap="none">
              <a:solidFill>
                <a:srgbClr val="000000"/>
              </a:solidFill>
              <a:latin typeface="Arial"/>
              <a:ea typeface="Arial"/>
              <a:cs typeface="Arial"/>
              <a:sym typeface="Arial"/>
            </a:endParaRPr>
          </a:p>
        </p:txBody>
      </p:sp>
      <p:sp>
        <p:nvSpPr>
          <p:cNvPr id="289" name="Google Shape;289;p11"/>
          <p:cNvSpPr/>
          <p:nvPr/>
        </p:nvSpPr>
        <p:spPr>
          <a:xfrm>
            <a:off x="238330" y="1579858"/>
            <a:ext cx="11605260" cy="189617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Object and data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What objects are needed and what data is to be saved.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 </a:t>
            </a:r>
            <a:r>
              <a:rPr lang="en-GB" sz="2800" b="1" i="0" u="none" strike="noStrike" cap="none">
                <a:solidFill>
                  <a:schemeClr val="dk1"/>
                </a:solidFill>
                <a:latin typeface="Calibri"/>
                <a:ea typeface="Calibri"/>
                <a:cs typeface="Calibri"/>
                <a:sym typeface="Calibri"/>
              </a:rPr>
              <a:t>E.g. </a:t>
            </a:r>
            <a:r>
              <a:rPr lang="en-GB" sz="2800" b="1" i="0" u="none" strike="noStrike" cap="none">
                <a:solidFill>
                  <a:srgbClr val="FF0000"/>
                </a:solidFill>
                <a:latin typeface="Calibri"/>
                <a:ea typeface="Calibri"/>
                <a:cs typeface="Calibri"/>
                <a:sym typeface="Calibri"/>
              </a:rPr>
              <a:t>names</a:t>
            </a:r>
            <a:r>
              <a:rPr lang="en-GB" sz="2800" b="1" i="0" u="none" strike="noStrike" cap="none">
                <a:solidFill>
                  <a:schemeClr val="dk1"/>
                </a:solidFill>
                <a:latin typeface="Calibri"/>
                <a:ea typeface="Calibri"/>
                <a:cs typeface="Calibri"/>
                <a:sym typeface="Calibri"/>
              </a:rPr>
              <a:t> of the scenes, characters and things that will be controlled and names of data that needs to be saved e.g. score</a:t>
            </a:r>
            <a:endParaRPr sz="2800" b="0" i="1" u="none" strike="noStrike" cap="none">
              <a:solidFill>
                <a:schemeClr val="dk1"/>
              </a:solidFill>
              <a:latin typeface="Calibri"/>
              <a:ea typeface="Calibri"/>
              <a:cs typeface="Calibri"/>
              <a:sym typeface="Calibri"/>
            </a:endParaRPr>
          </a:p>
        </p:txBody>
      </p:sp>
      <p:sp>
        <p:nvSpPr>
          <p:cNvPr id="290" name="Google Shape;290;p11"/>
          <p:cNvSpPr/>
          <p:nvPr/>
        </p:nvSpPr>
        <p:spPr>
          <a:xfrm>
            <a:off x="283709" y="3783275"/>
            <a:ext cx="5962650" cy="268193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A</a:t>
            </a:r>
            <a:r>
              <a:rPr lang="en-GB" sz="2800" b="1" i="0" u="none" strike="noStrike" cap="none">
                <a:solidFill>
                  <a:schemeClr val="dk1"/>
                </a:solidFill>
                <a:latin typeface="Calibri"/>
                <a:ea typeface="Calibri"/>
                <a:cs typeface="Calibri"/>
                <a:sym typeface="Calibri"/>
              </a:rPr>
              <a:t>lgorithm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What action will occur and its order.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The algorithm controls the objects and data. </a:t>
            </a:r>
            <a:r>
              <a:rPr lang="en-GB" sz="2800" b="1" i="0" u="none" strike="noStrike" cap="none">
                <a:solidFill>
                  <a:schemeClr val="dk1"/>
                </a:solidFill>
                <a:latin typeface="Calibri"/>
                <a:ea typeface="Calibri"/>
                <a:cs typeface="Calibri"/>
                <a:sym typeface="Calibri"/>
              </a:rPr>
              <a:t>E.g. a storyboard showing the sequence of movements of the characters, the rules to control a score.</a:t>
            </a:r>
            <a:endParaRPr sz="1400" b="0" i="0" u="none" strike="noStrike" cap="none">
              <a:solidFill>
                <a:srgbClr val="000000"/>
              </a:solidFill>
              <a:latin typeface="Arial"/>
              <a:ea typeface="Arial"/>
              <a:cs typeface="Arial"/>
              <a:sym typeface="Arial"/>
            </a:endParaRPr>
          </a:p>
        </p:txBody>
      </p:sp>
      <p:sp>
        <p:nvSpPr>
          <p:cNvPr id="291" name="Google Shape;291;p11"/>
          <p:cNvSpPr/>
          <p:nvPr/>
        </p:nvSpPr>
        <p:spPr>
          <a:xfrm>
            <a:off x="6560331" y="3796040"/>
            <a:ext cx="5408295" cy="270332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Artwork and sounds design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What you will see and hear.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E.g. a sketch of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characters,  a written description of any voiceovers needed, a list of what music will play.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2"/>
                                        </p:tgtEl>
                                      </p:cBhvr>
                                    </p:animEffect>
                                    <p:set>
                                      <p:cBhvr>
                                        <p:cTn id="27" dur="1" fill="hold">
                                          <p:stCondLst>
                                            <p:cond delay="500"/>
                                          </p:stCondLst>
                                        </p:cTn>
                                        <p:tgtEl>
                                          <p:spTgt spid="28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80"/>
                                        </p:tgtEl>
                                      </p:cBhvr>
                                    </p:animEffect>
                                    <p:set>
                                      <p:cBhvr>
                                        <p:cTn id="36" dur="1" fill="hold">
                                          <p:stCondLst>
                                            <p:cond delay="500"/>
                                          </p:stCondLst>
                                        </p:cTn>
                                        <p:tgtEl>
                                          <p:spTgt spid="28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80"/>
                                        </p:tgtEl>
                                      </p:cBhvr>
                                    </p:animEffect>
                                    <p:set>
                                      <p:cBhvr>
                                        <p:cTn id="41" dur="1" fill="hold">
                                          <p:stCondLst>
                                            <p:cond delay="500"/>
                                          </p:stCondLst>
                                        </p:cTn>
                                        <p:tgtEl>
                                          <p:spTgt spid="28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84"/>
                                        </p:tgtEl>
                                      </p:cBhvr>
                                    </p:animEffect>
                                    <p:set>
                                      <p:cBhvr>
                                        <p:cTn id="50" dur="1" fill="hold">
                                          <p:stCondLst>
                                            <p:cond delay="500"/>
                                          </p:stCondLst>
                                        </p:cTn>
                                        <p:tgtEl>
                                          <p:spTgt spid="28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a:alphaModFix/>
          </a:blip>
          <a:srcRect l="5438" r="12915" b="27663"/>
          <a:stretch/>
        </p:blipFill>
        <p:spPr>
          <a:xfrm>
            <a:off x="509617" y="3098511"/>
            <a:ext cx="8017015" cy="3417542"/>
          </a:xfrm>
          <a:prstGeom prst="rect">
            <a:avLst/>
          </a:prstGeom>
          <a:noFill/>
          <a:ln>
            <a:noFill/>
          </a:ln>
        </p:spPr>
      </p:pic>
      <p:sp>
        <p:nvSpPr>
          <p:cNvPr id="297" name="Google Shape;297;p12"/>
          <p:cNvSpPr txBox="1"/>
          <p:nvPr/>
        </p:nvSpPr>
        <p:spPr>
          <a:xfrm>
            <a:off x="206885" y="1796051"/>
            <a:ext cx="577170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A list of named characters and the named  scene</a:t>
            </a:r>
            <a:endParaRPr sz="1400" b="0" i="0" u="none" strike="noStrike" cap="none">
              <a:solidFill>
                <a:srgbClr val="000000"/>
              </a:solidFill>
              <a:latin typeface="Arial"/>
              <a:ea typeface="Arial"/>
              <a:cs typeface="Arial"/>
              <a:sym typeface="Arial"/>
            </a:endParaRPr>
          </a:p>
        </p:txBody>
      </p:sp>
      <p:sp>
        <p:nvSpPr>
          <p:cNvPr id="298" name="Google Shape;298;p12"/>
          <p:cNvSpPr txBox="1"/>
          <p:nvPr/>
        </p:nvSpPr>
        <p:spPr>
          <a:xfrm>
            <a:off x="8981443" y="4269284"/>
            <a:ext cx="2800529"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Numbered written step,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an arrow 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numbered speech bubbles</a:t>
            </a:r>
            <a:endParaRPr sz="1400" b="0" i="0" u="none" strike="noStrike" cap="none">
              <a:solidFill>
                <a:srgbClr val="000000"/>
              </a:solidFill>
              <a:latin typeface="Arial"/>
              <a:ea typeface="Arial"/>
              <a:cs typeface="Arial"/>
              <a:sym typeface="Arial"/>
            </a:endParaRPr>
          </a:p>
        </p:txBody>
      </p:sp>
      <p:sp>
        <p:nvSpPr>
          <p:cNvPr id="299" name="Google Shape;299;p12"/>
          <p:cNvSpPr txBox="1"/>
          <p:nvPr/>
        </p:nvSpPr>
        <p:spPr>
          <a:xfrm>
            <a:off x="7002043" y="1814877"/>
            <a:ext cx="39588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The images</a:t>
            </a:r>
            <a:endParaRPr sz="1400" b="0" i="0" u="none" strike="noStrike" cap="none">
              <a:solidFill>
                <a:srgbClr val="000000"/>
              </a:solidFill>
              <a:latin typeface="Arial"/>
              <a:ea typeface="Arial"/>
              <a:cs typeface="Arial"/>
              <a:sym typeface="Arial"/>
            </a:endParaRPr>
          </a:p>
        </p:txBody>
      </p:sp>
      <p:sp>
        <p:nvSpPr>
          <p:cNvPr id="300" name="Google Shape;300;p12"/>
          <p:cNvSpPr txBox="1"/>
          <p:nvPr/>
        </p:nvSpPr>
        <p:spPr>
          <a:xfrm>
            <a:off x="373466" y="225315"/>
            <a:ext cx="11188296" cy="10828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Finding components</a:t>
            </a:r>
            <a:endParaRPr sz="1400" b="0" i="0" u="none" strike="noStrike" cap="none">
              <a:solidFill>
                <a:srgbClr val="000000"/>
              </a:solidFill>
              <a:latin typeface="Arial"/>
              <a:ea typeface="Arial"/>
              <a:cs typeface="Arial"/>
              <a:sym typeface="Arial"/>
            </a:endParaRPr>
          </a:p>
        </p:txBody>
      </p:sp>
      <p:sp>
        <p:nvSpPr>
          <p:cNvPr id="301" name="Google Shape;301;p12"/>
          <p:cNvSpPr txBox="1"/>
          <p:nvPr/>
        </p:nvSpPr>
        <p:spPr>
          <a:xfrm>
            <a:off x="7090555" y="1230103"/>
            <a:ext cx="396436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Where is the artwork?</a:t>
            </a:r>
            <a:endParaRPr sz="1400" b="0" i="0" u="none" strike="noStrike" cap="none">
              <a:solidFill>
                <a:srgbClr val="000000"/>
              </a:solidFill>
              <a:latin typeface="Arial"/>
              <a:ea typeface="Arial"/>
              <a:cs typeface="Arial"/>
              <a:sym typeface="Arial"/>
            </a:endParaRPr>
          </a:p>
        </p:txBody>
      </p:sp>
      <p:sp>
        <p:nvSpPr>
          <p:cNvPr id="302" name="Google Shape;302;p12"/>
          <p:cNvSpPr txBox="1"/>
          <p:nvPr/>
        </p:nvSpPr>
        <p:spPr>
          <a:xfrm>
            <a:off x="918491" y="1258313"/>
            <a:ext cx="422122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Where  are the objects?</a:t>
            </a:r>
            <a:endParaRPr sz="1400" b="0" i="0" u="none" strike="noStrike" cap="none">
              <a:solidFill>
                <a:srgbClr val="000000"/>
              </a:solidFill>
              <a:latin typeface="Arial"/>
              <a:ea typeface="Arial"/>
              <a:cs typeface="Arial"/>
              <a:sym typeface="Arial"/>
            </a:endParaRPr>
          </a:p>
        </p:txBody>
      </p:sp>
      <p:sp>
        <p:nvSpPr>
          <p:cNvPr id="303" name="Google Shape;303;p12"/>
          <p:cNvSpPr txBox="1"/>
          <p:nvPr/>
        </p:nvSpPr>
        <p:spPr>
          <a:xfrm>
            <a:off x="8981444" y="3192066"/>
            <a:ext cx="2897623"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Where are the algorithms?</a:t>
            </a:r>
            <a:endParaRPr sz="1400" b="0" i="0" u="none" strike="noStrike" cap="none">
              <a:solidFill>
                <a:srgbClr val="000000"/>
              </a:solidFill>
              <a:latin typeface="Arial"/>
              <a:ea typeface="Arial"/>
              <a:cs typeface="Arial"/>
              <a:sym typeface="Arial"/>
            </a:endParaRPr>
          </a:p>
        </p:txBody>
      </p:sp>
      <p:sp>
        <p:nvSpPr>
          <p:cNvPr id="304" name="Google Shape;304;p12"/>
          <p:cNvSpPr/>
          <p:nvPr/>
        </p:nvSpPr>
        <p:spPr>
          <a:xfrm>
            <a:off x="119799" y="3915419"/>
            <a:ext cx="1181185" cy="2213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5D00A5"/>
                </a:solidFill>
                <a:latin typeface="Calibri"/>
                <a:ea typeface="Calibri"/>
                <a:cs typeface="Calibri"/>
                <a:sym typeface="Calibri"/>
              </a:rPr>
              <a:t>Characters</a:t>
            </a:r>
            <a:endParaRPr sz="1400" b="0" i="0" u="none" strike="noStrike" cap="none">
              <a:solidFill>
                <a:srgbClr val="000000"/>
              </a:solidFill>
              <a:latin typeface="Arial"/>
              <a:ea typeface="Arial"/>
              <a:cs typeface="Arial"/>
              <a:sym typeface="Arial"/>
            </a:endParaRPr>
          </a:p>
        </p:txBody>
      </p:sp>
      <p:pic>
        <p:nvPicPr>
          <p:cNvPr id="305" name="Google Shape;305;p12" descr="Network"/>
          <p:cNvPicPr preferRelativeResize="0"/>
          <p:nvPr/>
        </p:nvPicPr>
        <p:blipFill rotWithShape="1">
          <a:blip r:embed="rId4">
            <a:alphaModFix/>
          </a:blip>
          <a:srcRect/>
          <a:stretch/>
        </p:blipFill>
        <p:spPr>
          <a:xfrm>
            <a:off x="5139716" y="1173054"/>
            <a:ext cx="927389" cy="606015"/>
          </a:xfrm>
          <a:prstGeom prst="rect">
            <a:avLst/>
          </a:prstGeom>
          <a:noFill/>
          <a:ln>
            <a:noFill/>
          </a:ln>
        </p:spPr>
      </p:pic>
      <p:pic>
        <p:nvPicPr>
          <p:cNvPr id="306" name="Google Shape;306;p12" descr="Eye"/>
          <p:cNvPicPr preferRelativeResize="0"/>
          <p:nvPr/>
        </p:nvPicPr>
        <p:blipFill rotWithShape="1">
          <a:blip r:embed="rId5">
            <a:alphaModFix/>
          </a:blip>
          <a:srcRect/>
          <a:stretch/>
        </p:blipFill>
        <p:spPr>
          <a:xfrm>
            <a:off x="10946054" y="1214686"/>
            <a:ext cx="619926" cy="485631"/>
          </a:xfrm>
          <a:prstGeom prst="rect">
            <a:avLst/>
          </a:prstGeom>
          <a:noFill/>
          <a:ln>
            <a:noFill/>
          </a:ln>
        </p:spPr>
      </p:pic>
      <p:pic>
        <p:nvPicPr>
          <p:cNvPr id="307" name="Google Shape;307;p12" descr="Footprints"/>
          <p:cNvPicPr preferRelativeResize="0"/>
          <p:nvPr/>
        </p:nvPicPr>
        <p:blipFill rotWithShape="1">
          <a:blip r:embed="rId6">
            <a:alphaModFix/>
          </a:blip>
          <a:srcRect/>
          <a:stretch/>
        </p:blipFill>
        <p:spPr>
          <a:xfrm>
            <a:off x="11470868" y="3591929"/>
            <a:ext cx="646981" cy="646981"/>
          </a:xfrm>
          <a:prstGeom prst="rect">
            <a:avLst/>
          </a:prstGeom>
          <a:noFill/>
          <a:ln>
            <a:noFill/>
          </a:ln>
        </p:spPr>
      </p:pic>
      <p:sp>
        <p:nvSpPr>
          <p:cNvPr id="308" name="Google Shape;308;p12"/>
          <p:cNvSpPr txBox="1"/>
          <p:nvPr/>
        </p:nvSpPr>
        <p:spPr>
          <a:xfrm>
            <a:off x="4518125" y="3730675"/>
            <a:ext cx="18471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Churchyard scene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p:nvPr/>
        </p:nvSpPr>
        <p:spPr>
          <a:xfrm>
            <a:off x="502039" y="324752"/>
            <a:ext cx="11188296" cy="10828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Finding components</a:t>
            </a:r>
            <a:endParaRPr sz="1400" b="0" i="0" u="none" strike="noStrike" cap="none">
              <a:solidFill>
                <a:srgbClr val="000000"/>
              </a:solidFill>
              <a:latin typeface="Arial"/>
              <a:ea typeface="Arial"/>
              <a:cs typeface="Arial"/>
              <a:sym typeface="Arial"/>
            </a:endParaRPr>
          </a:p>
        </p:txBody>
      </p:sp>
      <p:pic>
        <p:nvPicPr>
          <p:cNvPr id="314" name="Google Shape;314;p13"/>
          <p:cNvPicPr preferRelativeResize="0"/>
          <p:nvPr/>
        </p:nvPicPr>
        <p:blipFill rotWithShape="1">
          <a:blip r:embed="rId3">
            <a:alphaModFix/>
          </a:blip>
          <a:srcRect t="6578" b="5777"/>
          <a:stretch/>
        </p:blipFill>
        <p:spPr>
          <a:xfrm>
            <a:off x="1024286" y="971550"/>
            <a:ext cx="4928129" cy="5886450"/>
          </a:xfrm>
          <a:prstGeom prst="rect">
            <a:avLst/>
          </a:prstGeom>
          <a:noFill/>
          <a:ln>
            <a:noFill/>
          </a:ln>
        </p:spPr>
      </p:pic>
      <p:sp>
        <p:nvSpPr>
          <p:cNvPr id="315" name="Google Shape;315;p13"/>
          <p:cNvSpPr txBox="1"/>
          <p:nvPr/>
        </p:nvSpPr>
        <p:spPr>
          <a:xfrm>
            <a:off x="6307429" y="1732053"/>
            <a:ext cx="4749249" cy="35394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Where are the objects?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Where is the artwork?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dk1"/>
                </a:solidFill>
                <a:latin typeface="Calibri"/>
                <a:ea typeface="Calibri"/>
                <a:cs typeface="Calibri"/>
                <a:sym typeface="Calibri"/>
              </a:rPr>
              <a:t>Where are the algorithms? </a:t>
            </a:r>
            <a:endParaRPr sz="1400" b="0" i="0" u="none" strike="noStrike" cap="none">
              <a:solidFill>
                <a:srgbClr val="000000"/>
              </a:solidFill>
              <a:latin typeface="Arial"/>
              <a:ea typeface="Arial"/>
              <a:cs typeface="Arial"/>
              <a:sym typeface="Arial"/>
            </a:endParaRPr>
          </a:p>
        </p:txBody>
      </p:sp>
      <p:sp>
        <p:nvSpPr>
          <p:cNvPr id="316" name="Google Shape;316;p13"/>
          <p:cNvSpPr txBox="1"/>
          <p:nvPr/>
        </p:nvSpPr>
        <p:spPr>
          <a:xfrm>
            <a:off x="10842171" y="6310364"/>
            <a:ext cx="11689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rgbClr val="BFBFBF"/>
                </a:solidFill>
                <a:latin typeface="Calibri"/>
                <a:ea typeface="Calibri"/>
                <a:cs typeface="Calibri"/>
                <a:sym typeface="Calibri"/>
              </a:rPr>
              <a:t>Handout 3</a:t>
            </a:r>
            <a:endParaRPr sz="1400" b="0" i="0" u="none" strike="noStrike" cap="none">
              <a:solidFill>
                <a:srgbClr val="000000"/>
              </a:solidFill>
              <a:latin typeface="Arial"/>
              <a:ea typeface="Arial"/>
              <a:cs typeface="Arial"/>
              <a:sym typeface="Arial"/>
            </a:endParaRPr>
          </a:p>
        </p:txBody>
      </p:sp>
      <p:pic>
        <p:nvPicPr>
          <p:cNvPr id="317" name="Google Shape;317;p13" descr="Network"/>
          <p:cNvPicPr preferRelativeResize="0"/>
          <p:nvPr/>
        </p:nvPicPr>
        <p:blipFill rotWithShape="1">
          <a:blip r:embed="rId4">
            <a:alphaModFix/>
          </a:blip>
          <a:srcRect/>
          <a:stretch/>
        </p:blipFill>
        <p:spPr>
          <a:xfrm>
            <a:off x="10791288" y="1580359"/>
            <a:ext cx="1061146" cy="693420"/>
          </a:xfrm>
          <a:prstGeom prst="rect">
            <a:avLst/>
          </a:prstGeom>
          <a:noFill/>
          <a:ln>
            <a:noFill/>
          </a:ln>
        </p:spPr>
      </p:pic>
      <p:pic>
        <p:nvPicPr>
          <p:cNvPr id="318" name="Google Shape;318;p13" descr="Eye"/>
          <p:cNvPicPr preferRelativeResize="0"/>
          <p:nvPr/>
        </p:nvPicPr>
        <p:blipFill rotWithShape="1">
          <a:blip r:embed="rId5">
            <a:alphaModFix/>
          </a:blip>
          <a:srcRect/>
          <a:stretch/>
        </p:blipFill>
        <p:spPr>
          <a:xfrm rot="10800000" flipH="1">
            <a:off x="10983010" y="3028315"/>
            <a:ext cx="695844" cy="590759"/>
          </a:xfrm>
          <a:prstGeom prst="rect">
            <a:avLst/>
          </a:prstGeom>
          <a:noFill/>
          <a:ln>
            <a:noFill/>
          </a:ln>
        </p:spPr>
      </p:pic>
      <p:pic>
        <p:nvPicPr>
          <p:cNvPr id="319" name="Google Shape;319;p13" descr="Footprints"/>
          <p:cNvPicPr preferRelativeResize="0"/>
          <p:nvPr/>
        </p:nvPicPr>
        <p:blipFill rotWithShape="1">
          <a:blip r:embed="rId6">
            <a:alphaModFix/>
          </a:blip>
          <a:srcRect/>
          <a:stretch/>
        </p:blipFill>
        <p:spPr>
          <a:xfrm>
            <a:off x="11103135" y="4624502"/>
            <a:ext cx="646981" cy="646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53DC57-5B8F-4AB3-AE01-A6C84F717837}"/>
              </a:ext>
            </a:extLst>
          </p:cNvPr>
          <p:cNvGrpSpPr/>
          <p:nvPr/>
        </p:nvGrpSpPr>
        <p:grpSpPr>
          <a:xfrm>
            <a:off x="6508428" y="2479156"/>
            <a:ext cx="2156951" cy="4272930"/>
            <a:chOff x="6508428" y="2479156"/>
            <a:chExt cx="2156951" cy="4272930"/>
          </a:xfrm>
        </p:grpSpPr>
        <p:cxnSp>
          <p:nvCxnSpPr>
            <p:cNvPr id="182" name="Straight Connector 181">
              <a:extLst>
                <a:ext uri="{FF2B5EF4-FFF2-40B4-BE49-F238E27FC236}">
                  <a16:creationId xmlns:a16="http://schemas.microsoft.com/office/drawing/2014/main" id="{A86DE3F7-9FA4-420A-9319-D6001C86AAE5}"/>
                </a:ext>
              </a:extLst>
            </p:cNvPr>
            <p:cNvCxnSpPr>
              <a:cxnSpLocks/>
              <a:endCxn id="167" idx="0"/>
            </p:cNvCxnSpPr>
            <p:nvPr/>
          </p:nvCxnSpPr>
          <p:spPr>
            <a:xfrm>
              <a:off x="6508428" y="2479156"/>
              <a:ext cx="983264" cy="3290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F43342E-3A5D-49BA-934B-E20AC8018A73}"/>
                </a:ext>
              </a:extLst>
            </p:cNvPr>
            <p:cNvSpPr txBox="1"/>
            <p:nvPr/>
          </p:nvSpPr>
          <p:spPr>
            <a:xfrm>
              <a:off x="7316592" y="5105563"/>
              <a:ext cx="13487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refined through a</a:t>
              </a:r>
            </a:p>
          </p:txBody>
        </p:sp>
        <p:grpSp>
          <p:nvGrpSpPr>
            <p:cNvPr id="21" name="Group 20">
              <a:extLst>
                <a:ext uri="{FF2B5EF4-FFF2-40B4-BE49-F238E27FC236}">
                  <a16:creationId xmlns:a16="http://schemas.microsoft.com/office/drawing/2014/main" id="{2A7A0CCA-4BE6-4EED-93E4-CF72F4A8F040}"/>
                </a:ext>
              </a:extLst>
            </p:cNvPr>
            <p:cNvGrpSpPr/>
            <p:nvPr/>
          </p:nvGrpSpPr>
          <p:grpSpPr>
            <a:xfrm>
              <a:off x="6514574" y="5769845"/>
              <a:ext cx="1954235" cy="982241"/>
              <a:chOff x="7868944" y="2274294"/>
              <a:chExt cx="2299153" cy="1704174"/>
            </a:xfrm>
          </p:grpSpPr>
          <p:sp>
            <p:nvSpPr>
              <p:cNvPr id="167" name="Oval 166">
                <a:extLst>
                  <a:ext uri="{FF2B5EF4-FFF2-40B4-BE49-F238E27FC236}">
                    <a16:creationId xmlns:a16="http://schemas.microsoft.com/office/drawing/2014/main" id="{5B9276C5-CD69-4A8A-AE70-396FEEC97CF4}"/>
                  </a:ext>
                </a:extLst>
              </p:cNvPr>
              <p:cNvSpPr/>
              <p:nvPr/>
            </p:nvSpPr>
            <p:spPr>
              <a:xfrm>
                <a:off x="7868944" y="2274294"/>
                <a:ext cx="2299153" cy="170417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Refinement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Process</a:t>
                </a:r>
              </a:p>
            </p:txBody>
          </p:sp>
          <p:pic>
            <p:nvPicPr>
              <p:cNvPr id="65" name="Graphic 64" descr="Smiling face with no fill">
                <a:extLst>
                  <a:ext uri="{FF2B5EF4-FFF2-40B4-BE49-F238E27FC236}">
                    <a16:creationId xmlns:a16="http://schemas.microsoft.com/office/drawing/2014/main" id="{4435A21F-4F1F-4719-8858-55B9D24B89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6997" y="3470738"/>
                <a:ext cx="400470" cy="400471"/>
              </a:xfrm>
              <a:prstGeom prst="roundRect">
                <a:avLst/>
              </a:prstGeom>
            </p:spPr>
          </p:pic>
          <p:pic>
            <p:nvPicPr>
              <p:cNvPr id="66" name="Graphic 65" descr="Worried face with no fill">
                <a:extLst>
                  <a:ext uri="{FF2B5EF4-FFF2-40B4-BE49-F238E27FC236}">
                    <a16:creationId xmlns:a16="http://schemas.microsoft.com/office/drawing/2014/main" id="{99119E37-64B7-4469-B22D-CDB4397B72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9594" y="3476170"/>
                <a:ext cx="400470" cy="400471"/>
              </a:xfrm>
              <a:prstGeom prst="roundRect">
                <a:avLst/>
              </a:prstGeom>
            </p:spPr>
          </p:pic>
        </p:grpSp>
      </p:grpSp>
      <p:grpSp>
        <p:nvGrpSpPr>
          <p:cNvPr id="29" name="Group 28">
            <a:extLst>
              <a:ext uri="{FF2B5EF4-FFF2-40B4-BE49-F238E27FC236}">
                <a16:creationId xmlns:a16="http://schemas.microsoft.com/office/drawing/2014/main" id="{764E691D-E6C8-4DDE-8B4A-57036021024C}"/>
              </a:ext>
            </a:extLst>
          </p:cNvPr>
          <p:cNvGrpSpPr/>
          <p:nvPr/>
        </p:nvGrpSpPr>
        <p:grpSpPr>
          <a:xfrm>
            <a:off x="7114380" y="2402531"/>
            <a:ext cx="4637932" cy="4382821"/>
            <a:chOff x="7114380" y="2402531"/>
            <a:chExt cx="4637932" cy="4382821"/>
          </a:xfrm>
        </p:grpSpPr>
        <p:grpSp>
          <p:nvGrpSpPr>
            <p:cNvPr id="13" name="Group 12">
              <a:extLst>
                <a:ext uri="{FF2B5EF4-FFF2-40B4-BE49-F238E27FC236}">
                  <a16:creationId xmlns:a16="http://schemas.microsoft.com/office/drawing/2014/main" id="{1A2B5043-F92D-4C94-9729-A3CE19D4C336}"/>
                </a:ext>
              </a:extLst>
            </p:cNvPr>
            <p:cNvGrpSpPr/>
            <p:nvPr/>
          </p:nvGrpSpPr>
          <p:grpSpPr>
            <a:xfrm>
              <a:off x="7114380" y="2402531"/>
              <a:ext cx="4637932" cy="4382821"/>
              <a:chOff x="7114380" y="2402531"/>
              <a:chExt cx="4637932" cy="4382821"/>
            </a:xfrm>
          </p:grpSpPr>
          <p:sp>
            <p:nvSpPr>
              <p:cNvPr id="86" name="TextBox 85">
                <a:extLst>
                  <a:ext uri="{FF2B5EF4-FFF2-40B4-BE49-F238E27FC236}">
                    <a16:creationId xmlns:a16="http://schemas.microsoft.com/office/drawing/2014/main" id="{E5375A31-E6EA-42F1-920E-51A849A1E7F2}"/>
                  </a:ext>
                </a:extLst>
              </p:cNvPr>
              <p:cNvSpPr txBox="1"/>
              <p:nvPr/>
            </p:nvSpPr>
            <p:spPr>
              <a:xfrm>
                <a:off x="7460855" y="3835128"/>
                <a:ext cx="1820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developed as part of one or more</a:t>
                </a:r>
              </a:p>
            </p:txBody>
          </p:sp>
          <p:grpSp>
            <p:nvGrpSpPr>
              <p:cNvPr id="15" name="Group 14"/>
              <p:cNvGrpSpPr/>
              <p:nvPr/>
            </p:nvGrpSpPr>
            <p:grpSpPr>
              <a:xfrm>
                <a:off x="9001975" y="4377028"/>
                <a:ext cx="1967673" cy="990145"/>
                <a:chOff x="8208344" y="5022743"/>
                <a:chExt cx="2398732" cy="1154226"/>
              </a:xfrm>
            </p:grpSpPr>
            <p:sp>
              <p:nvSpPr>
                <p:cNvPr id="294" name="Rectangle: Rounded Corners 293">
                  <a:extLst>
                    <a:ext uri="{FF2B5EF4-FFF2-40B4-BE49-F238E27FC236}">
                      <a16:creationId xmlns:a16="http://schemas.microsoft.com/office/drawing/2014/main" id="{3036F709-5645-49B2-8F61-BD77C6A31ECC}"/>
                    </a:ext>
                  </a:extLst>
                </p:cNvPr>
                <p:cNvSpPr/>
                <p:nvPr/>
              </p:nvSpPr>
              <p:spPr>
                <a:xfrm>
                  <a:off x="8208344" y="5022743"/>
                  <a:ext cx="2398732" cy="115422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Activities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2" name="Graphic 81" descr="Eye">
                  <a:extLst>
                    <a:ext uri="{FF2B5EF4-FFF2-40B4-BE49-F238E27FC236}">
                      <a16:creationId xmlns:a16="http://schemas.microsoft.com/office/drawing/2014/main" id="{8BBDC115-00DB-4C62-B3C7-BFA13F2767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33354" y="5860142"/>
                  <a:ext cx="353908" cy="291435"/>
                </a:xfrm>
                <a:prstGeom prst="rect">
                  <a:avLst/>
                </a:prstGeom>
              </p:spPr>
            </p:pic>
            <p:grpSp>
              <p:nvGrpSpPr>
                <p:cNvPr id="84" name="Group 83">
                  <a:extLst>
                    <a:ext uri="{FF2B5EF4-FFF2-40B4-BE49-F238E27FC236}">
                      <a16:creationId xmlns:a16="http://schemas.microsoft.com/office/drawing/2014/main" id="{D81FECB2-565A-4605-BAB4-E53808D0A413}"/>
                    </a:ext>
                  </a:extLst>
                </p:cNvPr>
                <p:cNvGrpSpPr/>
                <p:nvPr/>
              </p:nvGrpSpPr>
              <p:grpSpPr>
                <a:xfrm>
                  <a:off x="9050502" y="5836305"/>
                  <a:ext cx="626278" cy="265083"/>
                  <a:chOff x="5454846" y="332985"/>
                  <a:chExt cx="1176908" cy="493766"/>
                </a:xfrm>
              </p:grpSpPr>
              <p:pic>
                <p:nvPicPr>
                  <p:cNvPr id="90" name="Graphic 89" descr="Arrow: Slight curve">
                    <a:extLst>
                      <a:ext uri="{FF2B5EF4-FFF2-40B4-BE49-F238E27FC236}">
                        <a16:creationId xmlns:a16="http://schemas.microsoft.com/office/drawing/2014/main" id="{69629447-6F43-4958-904B-FC1C520DD1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8928" y="440442"/>
                    <a:ext cx="269268" cy="269268"/>
                  </a:xfrm>
                  <a:prstGeom prst="rect">
                    <a:avLst/>
                  </a:prstGeom>
                </p:spPr>
              </p:pic>
              <p:pic>
                <p:nvPicPr>
                  <p:cNvPr id="91" name="Graphic 90" descr="Image">
                    <a:extLst>
                      <a:ext uri="{FF2B5EF4-FFF2-40B4-BE49-F238E27FC236}">
                        <a16:creationId xmlns:a16="http://schemas.microsoft.com/office/drawing/2014/main" id="{752CFE17-787C-47D5-96D8-28750593723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4846" y="332985"/>
                    <a:ext cx="493766" cy="493766"/>
                  </a:xfrm>
                  <a:prstGeom prst="rect">
                    <a:avLst/>
                  </a:prstGeom>
                </p:spPr>
              </p:pic>
              <p:sp>
                <p:nvSpPr>
                  <p:cNvPr id="94" name="Freeform: Shape 93">
                    <a:extLst>
                      <a:ext uri="{FF2B5EF4-FFF2-40B4-BE49-F238E27FC236}">
                        <a16:creationId xmlns:a16="http://schemas.microsoft.com/office/drawing/2014/main" id="{8E9987C8-FD50-4F4F-BFF1-407169ADEBFC}"/>
                      </a:ext>
                    </a:extLst>
                  </p:cNvPr>
                  <p:cNvSpPr/>
                  <p:nvPr/>
                </p:nvSpPr>
                <p:spPr>
                  <a:xfrm>
                    <a:off x="6141725" y="395312"/>
                    <a:ext cx="490029" cy="385579"/>
                  </a:xfrm>
                  <a:custGeom>
                    <a:avLst/>
                    <a:gdLst>
                      <a:gd name="connsiteX0" fmla="*/ 34248 w 456634"/>
                      <a:gd name="connsiteY0" fmla="*/ 288030 h 318890"/>
                      <a:gd name="connsiteX1" fmla="*/ 34248 w 456634"/>
                      <a:gd name="connsiteY1" fmla="*/ 30860 h 318890"/>
                      <a:gd name="connsiteX2" fmla="*/ 422387 w 456634"/>
                      <a:gd name="connsiteY2" fmla="*/ 30860 h 318890"/>
                      <a:gd name="connsiteX3" fmla="*/ 422387 w 456634"/>
                      <a:gd name="connsiteY3" fmla="*/ 288030 h 318890"/>
                      <a:gd name="connsiteX4" fmla="*/ 456634 w 456634"/>
                      <a:gd name="connsiteY4" fmla="*/ 318891 h 318890"/>
                      <a:gd name="connsiteX5" fmla="*/ 456634 w 456634"/>
                      <a:gd name="connsiteY5" fmla="*/ 0 h 318890"/>
                      <a:gd name="connsiteX6" fmla="*/ 0 w 456634"/>
                      <a:gd name="connsiteY6" fmla="*/ 0 h 318890"/>
                      <a:gd name="connsiteX7" fmla="*/ 0 w 456634"/>
                      <a:gd name="connsiteY7" fmla="*/ 318891 h 3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634" h="318890">
                        <a:moveTo>
                          <a:pt x="34248" y="288030"/>
                        </a:moveTo>
                        <a:lnTo>
                          <a:pt x="34248" y="30860"/>
                        </a:lnTo>
                        <a:lnTo>
                          <a:pt x="422387" y="30860"/>
                        </a:lnTo>
                        <a:lnTo>
                          <a:pt x="422387" y="288030"/>
                        </a:lnTo>
                        <a:close/>
                        <a:moveTo>
                          <a:pt x="456634" y="318891"/>
                        </a:moveTo>
                        <a:lnTo>
                          <a:pt x="456634" y="0"/>
                        </a:lnTo>
                        <a:lnTo>
                          <a:pt x="0" y="0"/>
                        </a:lnTo>
                        <a:lnTo>
                          <a:pt x="0" y="318891"/>
                        </a:lnTo>
                        <a:close/>
                      </a:path>
                    </a:pathLst>
                  </a:custGeom>
                  <a:solidFill>
                    <a:srgbClr val="000000"/>
                  </a:solidFill>
                  <a:ln w="56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5310A9C1-98E2-4B99-8769-32D9F2A0ED56}"/>
                      </a:ext>
                    </a:extLst>
                  </p:cNvPr>
                  <p:cNvSpPr/>
                  <p:nvPr/>
                </p:nvSpPr>
                <p:spPr>
                  <a:xfrm>
                    <a:off x="6401990" y="563089"/>
                    <a:ext cx="114159" cy="123442"/>
                  </a:xfrm>
                  <a:custGeom>
                    <a:avLst/>
                    <a:gdLst>
                      <a:gd name="connsiteX0" fmla="*/ 114159 w 114158"/>
                      <a:gd name="connsiteY0" fmla="*/ 115521 h 123441"/>
                      <a:gd name="connsiteX1" fmla="*/ 36017 w 114158"/>
                      <a:gd name="connsiteY1" fmla="*/ 3292 h 123441"/>
                      <a:gd name="connsiteX2" fmla="*/ 29453 w 114158"/>
                      <a:gd name="connsiteY2" fmla="*/ 0 h 123441"/>
                      <a:gd name="connsiteX3" fmla="*/ 22832 w 114158"/>
                      <a:gd name="connsiteY3" fmla="*/ 3292 h 123441"/>
                      <a:gd name="connsiteX4" fmla="*/ 0 w 114158"/>
                      <a:gd name="connsiteY4" fmla="*/ 36312 h 123441"/>
                      <a:gd name="connsiteX5" fmla="*/ 48974 w 114158"/>
                      <a:gd name="connsiteY5" fmla="*/ 107703 h 123441"/>
                      <a:gd name="connsiteX6" fmla="*/ 51371 w 114158"/>
                      <a:gd name="connsiteY6" fmla="*/ 126785 h 123441"/>
                      <a:gd name="connsiteX7" fmla="*/ 106738 w 114158"/>
                      <a:gd name="connsiteY7" fmla="*/ 126785 h 123441"/>
                      <a:gd name="connsiteX8" fmla="*/ 115357 w 114158"/>
                      <a:gd name="connsiteY8" fmla="*/ 119757 h 123441"/>
                      <a:gd name="connsiteX9" fmla="*/ 114159 w 114158"/>
                      <a:gd name="connsiteY9" fmla="*/ 115521 h 1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58" h="123441">
                        <a:moveTo>
                          <a:pt x="114159" y="115521"/>
                        </a:moveTo>
                        <a:lnTo>
                          <a:pt x="36017" y="3292"/>
                        </a:lnTo>
                        <a:cubicBezTo>
                          <a:pt x="34619" y="1235"/>
                          <a:pt x="32129" y="-13"/>
                          <a:pt x="29453" y="0"/>
                        </a:cubicBezTo>
                        <a:cubicBezTo>
                          <a:pt x="26764" y="-1"/>
                          <a:pt x="24264" y="1242"/>
                          <a:pt x="22832" y="3292"/>
                        </a:cubicBezTo>
                        <a:lnTo>
                          <a:pt x="0" y="36312"/>
                        </a:lnTo>
                        <a:lnTo>
                          <a:pt x="48974" y="107703"/>
                        </a:lnTo>
                        <a:cubicBezTo>
                          <a:pt x="53119" y="113350"/>
                          <a:pt x="54010" y="120445"/>
                          <a:pt x="51371" y="126785"/>
                        </a:cubicBezTo>
                        <a:lnTo>
                          <a:pt x="106738" y="126785"/>
                        </a:lnTo>
                        <a:cubicBezTo>
                          <a:pt x="111272" y="126989"/>
                          <a:pt x="115131" y="123842"/>
                          <a:pt x="115357" y="119757"/>
                        </a:cubicBezTo>
                        <a:cubicBezTo>
                          <a:pt x="115440" y="118268"/>
                          <a:pt x="115022" y="116792"/>
                          <a:pt x="114159" y="115521"/>
                        </a:cubicBezTo>
                        <a:close/>
                      </a:path>
                    </a:pathLst>
                  </a:custGeom>
                  <a:solidFill>
                    <a:schemeClr val="tx1">
                      <a:lumMod val="50000"/>
                      <a:lumOff val="50000"/>
                    </a:schemeClr>
                  </a:solidFill>
                  <a:ln w="56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F1B424D7-AAA0-4129-B425-F396CEA2D787}"/>
                      </a:ext>
                    </a:extLst>
                  </p:cNvPr>
                  <p:cNvSpPr/>
                  <p:nvPr/>
                </p:nvSpPr>
                <p:spPr>
                  <a:xfrm>
                    <a:off x="6206638" y="488344"/>
                    <a:ext cx="221209" cy="204395"/>
                  </a:xfrm>
                  <a:custGeom>
                    <a:avLst/>
                    <a:gdLst>
                      <a:gd name="connsiteX0" fmla="*/ 265217 w 262564"/>
                      <a:gd name="connsiteY0" fmla="*/ 184858 h 195449"/>
                      <a:gd name="connsiteX1" fmla="*/ 141070 w 262564"/>
                      <a:gd name="connsiteY1" fmla="*/ 2833 h 195449"/>
                      <a:gd name="connsiteX2" fmla="*/ 134391 w 262564"/>
                      <a:gd name="connsiteY2" fmla="*/ 4 h 195449"/>
                      <a:gd name="connsiteX3" fmla="*/ 133364 w 262564"/>
                      <a:gd name="connsiteY3" fmla="*/ 4 h 195449"/>
                      <a:gd name="connsiteX4" fmla="*/ 132337 w 262564"/>
                      <a:gd name="connsiteY4" fmla="*/ 4 h 195449"/>
                      <a:gd name="connsiteX5" fmla="*/ 125658 w 262564"/>
                      <a:gd name="connsiteY5" fmla="*/ 2833 h 195449"/>
                      <a:gd name="connsiteX6" fmla="*/ 1511 w 262564"/>
                      <a:gd name="connsiteY6" fmla="*/ 184858 h 195449"/>
                      <a:gd name="connsiteX7" fmla="*/ 883 w 262564"/>
                      <a:gd name="connsiteY7" fmla="*/ 192418 h 195449"/>
                      <a:gd name="connsiteX8" fmla="*/ 7790 w 262564"/>
                      <a:gd name="connsiteY8" fmla="*/ 195453 h 195449"/>
                      <a:gd name="connsiteX9" fmla="*/ 258938 w 262564"/>
                      <a:gd name="connsiteY9" fmla="*/ 195453 h 195449"/>
                      <a:gd name="connsiteX10" fmla="*/ 265845 w 262564"/>
                      <a:gd name="connsiteY10" fmla="*/ 192418 h 195449"/>
                      <a:gd name="connsiteX11" fmla="*/ 265217 w 262564"/>
                      <a:gd name="connsiteY11" fmla="*/ 184858 h 195449"/>
                      <a:gd name="connsiteX12" fmla="*/ 154141 w 262564"/>
                      <a:gd name="connsiteY12" fmla="*/ 88110 h 195449"/>
                      <a:gd name="connsiteX13" fmla="*/ 134391 w 262564"/>
                      <a:gd name="connsiteY13" fmla="*/ 103952 h 195449"/>
                      <a:gd name="connsiteX14" fmla="*/ 114642 w 262564"/>
                      <a:gd name="connsiteY14" fmla="*/ 88110 h 195449"/>
                      <a:gd name="connsiteX15" fmla="*/ 81993 w 262564"/>
                      <a:gd name="connsiteY15" fmla="*/ 105907 h 195449"/>
                      <a:gd name="connsiteX16" fmla="*/ 133364 w 262564"/>
                      <a:gd name="connsiteY16" fmla="*/ 30864 h 195449"/>
                      <a:gd name="connsiteX17" fmla="*/ 183365 w 262564"/>
                      <a:gd name="connsiteY17" fmla="*/ 103952 h 1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564" h="195449">
                        <a:moveTo>
                          <a:pt x="265217" y="184858"/>
                        </a:moveTo>
                        <a:lnTo>
                          <a:pt x="141070" y="2833"/>
                        </a:lnTo>
                        <a:cubicBezTo>
                          <a:pt x="139477" y="979"/>
                          <a:pt x="136992" y="-74"/>
                          <a:pt x="134391" y="4"/>
                        </a:cubicBezTo>
                        <a:lnTo>
                          <a:pt x="133364" y="4"/>
                        </a:lnTo>
                        <a:lnTo>
                          <a:pt x="132337" y="4"/>
                        </a:lnTo>
                        <a:cubicBezTo>
                          <a:pt x="129735" y="-74"/>
                          <a:pt x="127251" y="979"/>
                          <a:pt x="125658" y="2833"/>
                        </a:cubicBezTo>
                        <a:lnTo>
                          <a:pt x="1511" y="184858"/>
                        </a:lnTo>
                        <a:cubicBezTo>
                          <a:pt x="-248" y="187075"/>
                          <a:pt x="-490" y="189990"/>
                          <a:pt x="883" y="192418"/>
                        </a:cubicBezTo>
                        <a:cubicBezTo>
                          <a:pt x="2268" y="194619"/>
                          <a:pt x="5013" y="195825"/>
                          <a:pt x="7790" y="195453"/>
                        </a:cubicBezTo>
                        <a:lnTo>
                          <a:pt x="258938" y="195453"/>
                        </a:lnTo>
                        <a:cubicBezTo>
                          <a:pt x="261715" y="195825"/>
                          <a:pt x="264460" y="194619"/>
                          <a:pt x="265845" y="192418"/>
                        </a:cubicBezTo>
                        <a:cubicBezTo>
                          <a:pt x="267218" y="189990"/>
                          <a:pt x="266976" y="187075"/>
                          <a:pt x="265217" y="184858"/>
                        </a:cubicBezTo>
                        <a:close/>
                        <a:moveTo>
                          <a:pt x="154141" y="88110"/>
                        </a:moveTo>
                        <a:lnTo>
                          <a:pt x="134391" y="103952"/>
                        </a:lnTo>
                        <a:lnTo>
                          <a:pt x="114642" y="88110"/>
                        </a:lnTo>
                        <a:lnTo>
                          <a:pt x="81993" y="105907"/>
                        </a:lnTo>
                        <a:lnTo>
                          <a:pt x="133364" y="30864"/>
                        </a:lnTo>
                        <a:lnTo>
                          <a:pt x="183365" y="103952"/>
                        </a:lnTo>
                        <a:close/>
                      </a:path>
                    </a:pathLst>
                  </a:custGeom>
                  <a:solidFill>
                    <a:schemeClr val="tx1">
                      <a:lumMod val="65000"/>
                      <a:lumOff val="35000"/>
                    </a:schemeClr>
                  </a:solidFill>
                  <a:ln w="56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4" name="Thought Bubble: Cloud 103">
                  <a:extLst>
                    <a:ext uri="{FF2B5EF4-FFF2-40B4-BE49-F238E27FC236}">
                      <a16:creationId xmlns:a16="http://schemas.microsoft.com/office/drawing/2014/main" id="{4771E403-E7AE-47EF-A5FB-F2312E494226}"/>
                    </a:ext>
                  </a:extLst>
                </p:cNvPr>
                <p:cNvSpPr/>
                <p:nvPr/>
              </p:nvSpPr>
              <p:spPr>
                <a:xfrm rot="917874">
                  <a:off x="10151323" y="5915284"/>
                  <a:ext cx="227841" cy="155380"/>
                </a:xfrm>
                <a:prstGeom prst="cloudCallout">
                  <a:avLst>
                    <a:gd name="adj1" fmla="val -45804"/>
                    <a:gd name="adj2" fmla="val 100671"/>
                  </a:avLst>
                </a:prstGeom>
                <a:noFill/>
                <a:ln w="158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grpSp>
          <p:sp>
            <p:nvSpPr>
              <p:cNvPr id="97" name="Rectangle: Rounded Corners 293">
                <a:extLst>
                  <a:ext uri="{FF2B5EF4-FFF2-40B4-BE49-F238E27FC236}">
                    <a16:creationId xmlns:a16="http://schemas.microsoft.com/office/drawing/2014/main" id="{3036F709-5645-49B2-8F61-BD77C6A31ECC}"/>
                  </a:ext>
                </a:extLst>
              </p:cNvPr>
              <p:cNvSpPr/>
              <p:nvPr/>
            </p:nvSpPr>
            <p:spPr>
              <a:xfrm>
                <a:off x="9037746" y="6101707"/>
                <a:ext cx="1883585" cy="68364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Scaffolding Techniques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8" name="Straight Connector 97">
                <a:extLst>
                  <a:ext uri="{FF2B5EF4-FFF2-40B4-BE49-F238E27FC236}">
                    <a16:creationId xmlns:a16="http://schemas.microsoft.com/office/drawing/2014/main" id="{824381A2-746E-46C8-B43E-AA37D7A44DF3}"/>
                  </a:ext>
                </a:extLst>
              </p:cNvPr>
              <p:cNvCxnSpPr>
                <a:cxnSpLocks/>
                <a:endCxn id="294" idx="0"/>
              </p:cNvCxnSpPr>
              <p:nvPr/>
            </p:nvCxnSpPr>
            <p:spPr>
              <a:xfrm>
                <a:off x="7114380" y="2402531"/>
                <a:ext cx="2871432" cy="1974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DCBB884F-E4B8-4CB6-AE4D-122C878ACBC1}"/>
                  </a:ext>
                </a:extLst>
              </p:cNvPr>
              <p:cNvSpPr txBox="1"/>
              <p:nvPr/>
            </p:nvSpPr>
            <p:spPr>
              <a:xfrm>
                <a:off x="9662711" y="5481051"/>
                <a:ext cx="20896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supported and constrained  by</a:t>
                </a:r>
              </a:p>
            </p:txBody>
          </p:sp>
        </p:grpSp>
        <p:cxnSp>
          <p:nvCxnSpPr>
            <p:cNvPr id="78" name="Straight Connector 77">
              <a:extLst>
                <a:ext uri="{FF2B5EF4-FFF2-40B4-BE49-F238E27FC236}">
                  <a16:creationId xmlns:a16="http://schemas.microsoft.com/office/drawing/2014/main" id="{A7999D4C-9B9D-4F3C-81A3-5CC2E75319EA}"/>
                </a:ext>
              </a:extLst>
            </p:cNvPr>
            <p:cNvCxnSpPr>
              <a:cxnSpLocks/>
              <a:stCxn id="294" idx="2"/>
              <a:endCxn id="97" idx="0"/>
            </p:cNvCxnSpPr>
            <p:nvPr/>
          </p:nvCxnSpPr>
          <p:spPr>
            <a:xfrm flipH="1">
              <a:off x="9979539" y="5367173"/>
              <a:ext cx="6273" cy="734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0C04795-E4C2-4A3F-9CD3-D12ACF6CFBF3}"/>
              </a:ext>
            </a:extLst>
          </p:cNvPr>
          <p:cNvGrpSpPr/>
          <p:nvPr/>
        </p:nvGrpSpPr>
        <p:grpSpPr>
          <a:xfrm>
            <a:off x="7673056" y="506334"/>
            <a:ext cx="4428290" cy="1992932"/>
            <a:chOff x="7673056" y="506334"/>
            <a:chExt cx="4428290" cy="1992932"/>
          </a:xfrm>
        </p:grpSpPr>
        <p:cxnSp>
          <p:nvCxnSpPr>
            <p:cNvPr id="301" name="Straight Connector 300">
              <a:extLst>
                <a:ext uri="{FF2B5EF4-FFF2-40B4-BE49-F238E27FC236}">
                  <a16:creationId xmlns:a16="http://schemas.microsoft.com/office/drawing/2014/main" id="{9111C1A3-6597-43EB-9384-4D17D26AFB9F}"/>
                </a:ext>
              </a:extLst>
            </p:cNvPr>
            <p:cNvCxnSpPr>
              <a:cxnSpLocks/>
              <a:stCxn id="2" idx="6"/>
              <a:endCxn id="76" idx="0"/>
            </p:cNvCxnSpPr>
            <p:nvPr/>
          </p:nvCxnSpPr>
          <p:spPr>
            <a:xfrm>
              <a:off x="7673056" y="506334"/>
              <a:ext cx="3457739" cy="93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CBB884F-E4B8-4CB6-AE4D-122C878ACBC1}"/>
                </a:ext>
              </a:extLst>
            </p:cNvPr>
            <p:cNvSpPr txBox="1"/>
            <p:nvPr/>
          </p:nvSpPr>
          <p:spPr>
            <a:xfrm>
              <a:off x="10520260" y="789723"/>
              <a:ext cx="13914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may incorporate  one or more </a:t>
              </a:r>
            </a:p>
          </p:txBody>
        </p:sp>
        <p:grpSp>
          <p:nvGrpSpPr>
            <p:cNvPr id="20" name="Group 19"/>
            <p:cNvGrpSpPr/>
            <p:nvPr/>
          </p:nvGrpSpPr>
          <p:grpSpPr>
            <a:xfrm>
              <a:off x="10160243" y="1438716"/>
              <a:ext cx="1941103" cy="1060550"/>
              <a:chOff x="10201510" y="2101742"/>
              <a:chExt cx="1941103" cy="1116611"/>
            </a:xfrm>
          </p:grpSpPr>
          <p:sp>
            <p:nvSpPr>
              <p:cNvPr id="76" name="Oval 91">
                <a:extLst>
                  <a:ext uri="{FF2B5EF4-FFF2-40B4-BE49-F238E27FC236}">
                    <a16:creationId xmlns:a16="http://schemas.microsoft.com/office/drawing/2014/main" id="{8BBFF785-6198-4C06-9BBB-29F34D85B099}"/>
                  </a:ext>
                </a:extLst>
              </p:cNvPr>
              <p:cNvSpPr/>
              <p:nvPr/>
            </p:nvSpPr>
            <p:spPr>
              <a:xfrm>
                <a:off x="10201510" y="2101742"/>
                <a:ext cx="1941103" cy="111661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Common Design Patterns</a:t>
                </a:r>
              </a:p>
            </p:txBody>
          </p:sp>
          <p:grpSp>
            <p:nvGrpSpPr>
              <p:cNvPr id="253" name="Group 252">
                <a:extLst>
                  <a:ext uri="{FF2B5EF4-FFF2-40B4-BE49-F238E27FC236}">
                    <a16:creationId xmlns:a16="http://schemas.microsoft.com/office/drawing/2014/main" id="{4C52182B-6E2D-495C-B33C-53AC4BB049CA}"/>
                  </a:ext>
                </a:extLst>
              </p:cNvPr>
              <p:cNvGrpSpPr/>
              <p:nvPr/>
            </p:nvGrpSpPr>
            <p:grpSpPr>
              <a:xfrm>
                <a:off x="10283963" y="2846598"/>
                <a:ext cx="1573300" cy="269907"/>
                <a:chOff x="7595641" y="4551486"/>
                <a:chExt cx="1572330" cy="287276"/>
              </a:xfrm>
            </p:grpSpPr>
            <p:pic>
              <p:nvPicPr>
                <p:cNvPr id="89" name="Graphic 88" descr="Information">
                  <a:extLst>
                    <a:ext uri="{FF2B5EF4-FFF2-40B4-BE49-F238E27FC236}">
                      <a16:creationId xmlns:a16="http://schemas.microsoft.com/office/drawing/2014/main" id="{EC588896-F7CC-408B-BD1F-FFEB9AE3D33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73562" y="4587871"/>
                  <a:ext cx="194409" cy="194409"/>
                </a:xfrm>
                <a:prstGeom prst="rect">
                  <a:avLst/>
                </a:prstGeom>
              </p:spPr>
            </p:pic>
            <p:pic>
              <p:nvPicPr>
                <p:cNvPr id="14" name="Graphic 13" descr="Diamond">
                  <a:extLst>
                    <a:ext uri="{FF2B5EF4-FFF2-40B4-BE49-F238E27FC236}">
                      <a16:creationId xmlns:a16="http://schemas.microsoft.com/office/drawing/2014/main" id="{8E3552F4-DE2A-4EEE-AE86-14CFF50E140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55740" y="4598617"/>
                  <a:ext cx="240145" cy="240145"/>
                </a:xfrm>
                <a:prstGeom prst="rect">
                  <a:avLst/>
                </a:prstGeom>
              </p:spPr>
            </p:pic>
            <p:pic>
              <p:nvPicPr>
                <p:cNvPr id="18" name="Graphic 17" descr="Arrow: Horizontal U-turn">
                  <a:extLst>
                    <a:ext uri="{FF2B5EF4-FFF2-40B4-BE49-F238E27FC236}">
                      <a16:creationId xmlns:a16="http://schemas.microsoft.com/office/drawing/2014/main" id="{09E01268-74C9-4873-B4FF-DCAEC585BA2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18937" y="4609975"/>
                  <a:ext cx="191656" cy="191656"/>
                </a:xfrm>
                <a:prstGeom prst="rect">
                  <a:avLst/>
                </a:prstGeom>
              </p:spPr>
            </p:pic>
            <p:sp>
              <p:nvSpPr>
                <p:cNvPr id="19" name="TextBox 18">
                  <a:extLst>
                    <a:ext uri="{FF2B5EF4-FFF2-40B4-BE49-F238E27FC236}">
                      <a16:creationId xmlns:a16="http://schemas.microsoft.com/office/drawing/2014/main" id="{8BFFBA05-F621-4E4D-AAB1-7A3B90C9B19B}"/>
                    </a:ext>
                  </a:extLst>
                </p:cNvPr>
                <p:cNvSpPr txBox="1"/>
                <p:nvPr/>
              </p:nvSpPr>
              <p:spPr>
                <a:xfrm>
                  <a:off x="7595641" y="4551486"/>
                  <a:ext cx="37369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1st</a:t>
                  </a:r>
                </a:p>
              </p:txBody>
            </p:sp>
            <p:pic>
              <p:nvPicPr>
                <p:cNvPr id="22" name="Graphic 21" descr="Question mark">
                  <a:extLst>
                    <a:ext uri="{FF2B5EF4-FFF2-40B4-BE49-F238E27FC236}">
                      <a16:creationId xmlns:a16="http://schemas.microsoft.com/office/drawing/2014/main" id="{FAA88159-EF6F-45C5-98D9-A1A8B408B2B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313094" y="4598617"/>
                  <a:ext cx="240145" cy="240145"/>
                </a:xfrm>
                <a:prstGeom prst="rect">
                  <a:avLst/>
                </a:prstGeom>
              </p:spPr>
            </p:pic>
          </p:grpSp>
        </p:grpSp>
      </p:grpSp>
      <p:grpSp>
        <p:nvGrpSpPr>
          <p:cNvPr id="17" name="Group 16">
            <a:extLst>
              <a:ext uri="{FF2B5EF4-FFF2-40B4-BE49-F238E27FC236}">
                <a16:creationId xmlns:a16="http://schemas.microsoft.com/office/drawing/2014/main" id="{A01586ED-F366-439F-8E6E-871CFEACEEB3}"/>
              </a:ext>
            </a:extLst>
          </p:cNvPr>
          <p:cNvGrpSpPr/>
          <p:nvPr/>
        </p:nvGrpSpPr>
        <p:grpSpPr>
          <a:xfrm>
            <a:off x="6968276" y="489084"/>
            <a:ext cx="4985057" cy="3392502"/>
            <a:chOff x="6968276" y="489084"/>
            <a:chExt cx="4985057" cy="3392502"/>
          </a:xfrm>
        </p:grpSpPr>
        <p:cxnSp>
          <p:nvCxnSpPr>
            <p:cNvPr id="68" name="Straight Connector 67">
              <a:extLst>
                <a:ext uri="{FF2B5EF4-FFF2-40B4-BE49-F238E27FC236}">
                  <a16:creationId xmlns:a16="http://schemas.microsoft.com/office/drawing/2014/main" id="{33EB3280-F377-4632-8AC5-1EC9C2679DA5}"/>
                </a:ext>
              </a:extLst>
            </p:cNvPr>
            <p:cNvCxnSpPr>
              <a:cxnSpLocks/>
              <a:endCxn id="72" idx="0"/>
            </p:cNvCxnSpPr>
            <p:nvPr/>
          </p:nvCxnSpPr>
          <p:spPr>
            <a:xfrm>
              <a:off x="6968276" y="489084"/>
              <a:ext cx="4014506" cy="247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E237D7E-EDDE-4252-874E-4281E183288C}"/>
                </a:ext>
              </a:extLst>
            </p:cNvPr>
            <p:cNvGrpSpPr/>
            <p:nvPr/>
          </p:nvGrpSpPr>
          <p:grpSpPr>
            <a:xfrm>
              <a:off x="10012231" y="2968104"/>
              <a:ext cx="1941102" cy="913482"/>
              <a:chOff x="9713813" y="2008856"/>
              <a:chExt cx="1941102" cy="867866"/>
            </a:xfrm>
          </p:grpSpPr>
          <p:grpSp>
            <p:nvGrpSpPr>
              <p:cNvPr id="24" name="Group 23">
                <a:extLst>
                  <a:ext uri="{FF2B5EF4-FFF2-40B4-BE49-F238E27FC236}">
                    <a16:creationId xmlns:a16="http://schemas.microsoft.com/office/drawing/2014/main" id="{2CE51FAE-E6F3-4CB3-8220-F7BE5ECBC64E}"/>
                  </a:ext>
                </a:extLst>
              </p:cNvPr>
              <p:cNvGrpSpPr/>
              <p:nvPr/>
            </p:nvGrpSpPr>
            <p:grpSpPr>
              <a:xfrm>
                <a:off x="9713813" y="2008856"/>
                <a:ext cx="1941102" cy="867866"/>
                <a:chOff x="10030623" y="4750325"/>
                <a:chExt cx="1941102" cy="727271"/>
              </a:xfrm>
            </p:grpSpPr>
            <p:grpSp>
              <p:nvGrpSpPr>
                <p:cNvPr id="81" name="Group 80">
                  <a:extLst>
                    <a:ext uri="{FF2B5EF4-FFF2-40B4-BE49-F238E27FC236}">
                      <a16:creationId xmlns:a16="http://schemas.microsoft.com/office/drawing/2014/main" id="{DF649BAD-B405-4FBB-B7B1-3A8A03D94403}"/>
                    </a:ext>
                  </a:extLst>
                </p:cNvPr>
                <p:cNvGrpSpPr/>
                <p:nvPr/>
              </p:nvGrpSpPr>
              <p:grpSpPr>
                <a:xfrm>
                  <a:off x="10030623" y="4750325"/>
                  <a:ext cx="1941102" cy="727271"/>
                  <a:chOff x="9189032" y="3471074"/>
                  <a:chExt cx="2560241" cy="793840"/>
                </a:xfrm>
              </p:grpSpPr>
              <p:sp>
                <p:nvSpPr>
                  <p:cNvPr id="72" name="Oval 71">
                    <a:extLst>
                      <a:ext uri="{FF2B5EF4-FFF2-40B4-BE49-F238E27FC236}">
                        <a16:creationId xmlns:a16="http://schemas.microsoft.com/office/drawing/2014/main" id="{4B2CC515-6B93-497B-9AAC-840A679547E8}"/>
                      </a:ext>
                    </a:extLst>
                  </p:cNvPr>
                  <p:cNvSpPr/>
                  <p:nvPr/>
                </p:nvSpPr>
                <p:spPr>
                  <a:xfrm>
                    <a:off x="9189032" y="3471074"/>
                    <a:ext cx="2560241" cy="76142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Uses </a:t>
                    </a:r>
                  </a:p>
                </p:txBody>
              </p:sp>
              <p:pic>
                <p:nvPicPr>
                  <p:cNvPr id="131" name="Picture 130">
                    <a:extLst>
                      <a:ext uri="{FF2B5EF4-FFF2-40B4-BE49-F238E27FC236}">
                        <a16:creationId xmlns:a16="http://schemas.microsoft.com/office/drawing/2014/main" id="{13CBA039-B510-4FDE-A4C5-96796A88756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589384" y="3922627"/>
                    <a:ext cx="269719" cy="196751"/>
                  </a:xfrm>
                  <a:prstGeom prst="roundRect">
                    <a:avLst/>
                  </a:prstGeom>
                </p:spPr>
              </p:pic>
              <p:pic>
                <p:nvPicPr>
                  <p:cNvPr id="132" name="Graphic 131" descr="Brain">
                    <a:extLst>
                      <a:ext uri="{FF2B5EF4-FFF2-40B4-BE49-F238E27FC236}">
                        <a16:creationId xmlns:a16="http://schemas.microsoft.com/office/drawing/2014/main" id="{4D9EB82C-78C1-4B1B-A057-765609268B2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896467" y="4001921"/>
                    <a:ext cx="360528" cy="262993"/>
                  </a:xfrm>
                  <a:prstGeom prst="roundRect">
                    <a:avLst/>
                  </a:prstGeom>
                </p:spPr>
              </p:pic>
              <p:pic>
                <p:nvPicPr>
                  <p:cNvPr id="133" name="Picture 132">
                    <a:extLst>
                      <a:ext uri="{FF2B5EF4-FFF2-40B4-BE49-F238E27FC236}">
                        <a16:creationId xmlns:a16="http://schemas.microsoft.com/office/drawing/2014/main" id="{D2BFACBD-B73F-4491-969C-EEA15A1A5EF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370828" y="4062098"/>
                    <a:ext cx="269720" cy="196752"/>
                  </a:xfrm>
                  <a:prstGeom prst="roundRect">
                    <a:avLst>
                      <a:gd name="adj" fmla="val 50000"/>
                    </a:avLst>
                  </a:prstGeom>
                </p:spPr>
              </p:pic>
            </p:grpSp>
            <p:pic>
              <p:nvPicPr>
                <p:cNvPr id="64" name="Graphic 63" descr="User">
                  <a:extLst>
                    <a:ext uri="{FF2B5EF4-FFF2-40B4-BE49-F238E27FC236}">
                      <a16:creationId xmlns:a16="http://schemas.microsoft.com/office/drawing/2014/main" id="{2BED476B-8F8F-4AFD-8FF1-FBA42700F84F}"/>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flipH="1">
                  <a:off x="11309007" y="5144984"/>
                  <a:ext cx="204493" cy="224796"/>
                </a:xfrm>
                <a:prstGeom prst="rect">
                  <a:avLst/>
                </a:prstGeom>
              </p:spPr>
            </p:pic>
          </p:grpSp>
          <p:pic>
            <p:nvPicPr>
              <p:cNvPr id="83" name="Graphic 82" descr="Classroom">
                <a:extLst>
                  <a:ext uri="{FF2B5EF4-FFF2-40B4-BE49-F238E27FC236}">
                    <a16:creationId xmlns:a16="http://schemas.microsoft.com/office/drawing/2014/main" id="{BB5B6363-F8AA-4FE6-A869-132304C7CFC1}"/>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1235928" y="2494855"/>
                <a:ext cx="337053" cy="337053"/>
              </a:xfrm>
              <a:prstGeom prst="rect">
                <a:avLst/>
              </a:prstGeom>
            </p:spPr>
          </p:pic>
        </p:grpSp>
        <p:sp>
          <p:nvSpPr>
            <p:cNvPr id="100" name="TextBox 99">
              <a:extLst>
                <a:ext uri="{FF2B5EF4-FFF2-40B4-BE49-F238E27FC236}">
                  <a16:creationId xmlns:a16="http://schemas.microsoft.com/office/drawing/2014/main" id="{DCBB884F-E4B8-4CB6-AE4D-122C878ACBC1}"/>
                </a:ext>
              </a:extLst>
            </p:cNvPr>
            <p:cNvSpPr txBox="1"/>
            <p:nvPr/>
          </p:nvSpPr>
          <p:spPr>
            <a:xfrm>
              <a:off x="9032944" y="2420140"/>
              <a:ext cx="10845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used for one or more</a:t>
              </a:r>
            </a:p>
          </p:txBody>
        </p:sp>
      </p:grpSp>
      <p:grpSp>
        <p:nvGrpSpPr>
          <p:cNvPr id="28" name="Group 27">
            <a:extLst>
              <a:ext uri="{FF2B5EF4-FFF2-40B4-BE49-F238E27FC236}">
                <a16:creationId xmlns:a16="http://schemas.microsoft.com/office/drawing/2014/main" id="{10D9B468-8067-449B-92D4-F948663AFF24}"/>
              </a:ext>
            </a:extLst>
          </p:cNvPr>
          <p:cNvGrpSpPr/>
          <p:nvPr/>
        </p:nvGrpSpPr>
        <p:grpSpPr>
          <a:xfrm>
            <a:off x="59506" y="176113"/>
            <a:ext cx="2177439" cy="2422485"/>
            <a:chOff x="59506" y="176113"/>
            <a:chExt cx="2177439" cy="2422485"/>
          </a:xfrm>
        </p:grpSpPr>
        <p:cxnSp>
          <p:nvCxnSpPr>
            <p:cNvPr id="143" name="Straight Connector 142">
              <a:extLst>
                <a:ext uri="{FF2B5EF4-FFF2-40B4-BE49-F238E27FC236}">
                  <a16:creationId xmlns:a16="http://schemas.microsoft.com/office/drawing/2014/main" id="{33EB3280-F377-4632-8AC5-1EC9C2679DA5}"/>
                </a:ext>
              </a:extLst>
            </p:cNvPr>
            <p:cNvCxnSpPr>
              <a:cxnSpLocks/>
              <a:stCxn id="142" idx="4"/>
              <a:endCxn id="130" idx="0"/>
            </p:cNvCxnSpPr>
            <p:nvPr/>
          </p:nvCxnSpPr>
          <p:spPr>
            <a:xfrm>
              <a:off x="1148226" y="946182"/>
              <a:ext cx="0" cy="73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6F6A6CF8-8BD8-44D3-A61E-25FE4068D9B1}"/>
                </a:ext>
              </a:extLst>
            </p:cNvPr>
            <p:cNvGrpSpPr/>
            <p:nvPr/>
          </p:nvGrpSpPr>
          <p:grpSpPr>
            <a:xfrm>
              <a:off x="159041" y="1684234"/>
              <a:ext cx="1978370" cy="914364"/>
              <a:chOff x="1998324" y="4557964"/>
              <a:chExt cx="2634564" cy="892665"/>
            </a:xfrm>
          </p:grpSpPr>
          <p:sp>
            <p:nvSpPr>
              <p:cNvPr id="130" name="Oval 129">
                <a:extLst>
                  <a:ext uri="{FF2B5EF4-FFF2-40B4-BE49-F238E27FC236}">
                    <a16:creationId xmlns:a16="http://schemas.microsoft.com/office/drawing/2014/main" id="{7D733A4C-38B2-4EEF-8802-689C3FEA275A}"/>
                  </a:ext>
                </a:extLst>
              </p:cNvPr>
              <p:cNvSpPr/>
              <p:nvPr/>
            </p:nvSpPr>
            <p:spPr>
              <a:xfrm>
                <a:off x="1998324" y="4557964"/>
                <a:ext cx="2634564" cy="86786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Activity Genre</a:t>
                </a:r>
              </a:p>
            </p:txBody>
          </p:sp>
          <p:pic>
            <p:nvPicPr>
              <p:cNvPr id="134" name="Graphic 38" descr="Car">
                <a:extLst>
                  <a:ext uri="{FF2B5EF4-FFF2-40B4-BE49-F238E27FC236}">
                    <a16:creationId xmlns:a16="http://schemas.microsoft.com/office/drawing/2014/main" id="{2F80F482-6068-49AA-8BA2-FDD54E164F66}"/>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238297" y="5100493"/>
                <a:ext cx="350136" cy="350136"/>
              </a:xfrm>
              <a:prstGeom prst="roundRect">
                <a:avLst/>
              </a:prstGeom>
            </p:spPr>
          </p:pic>
          <p:pic>
            <p:nvPicPr>
              <p:cNvPr id="135" name="Graphic 39" descr="Tennis racket and ball">
                <a:extLst>
                  <a:ext uri="{FF2B5EF4-FFF2-40B4-BE49-F238E27FC236}">
                    <a16:creationId xmlns:a16="http://schemas.microsoft.com/office/drawing/2014/main" id="{C7BF89F1-0913-4BE4-884F-439605CEC414}"/>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flipH="1">
                <a:off x="3188059" y="5116969"/>
                <a:ext cx="299277" cy="308862"/>
              </a:xfrm>
              <a:prstGeom prst="roundRect">
                <a:avLst/>
              </a:prstGeom>
            </p:spPr>
          </p:pic>
          <p:pic>
            <p:nvPicPr>
              <p:cNvPr id="136" name="Graphic 40" descr="Alarm clock">
                <a:extLst>
                  <a:ext uri="{FF2B5EF4-FFF2-40B4-BE49-F238E27FC236}">
                    <a16:creationId xmlns:a16="http://schemas.microsoft.com/office/drawing/2014/main" id="{F28CAFAE-A97A-44E1-B76C-6C955112534A}"/>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914499" y="5069369"/>
                <a:ext cx="375146" cy="375146"/>
              </a:xfrm>
              <a:prstGeom prst="roundRect">
                <a:avLst/>
              </a:prstGeom>
            </p:spPr>
          </p:pic>
          <p:pic>
            <p:nvPicPr>
              <p:cNvPr id="138" name="Graphic 43" descr="Robot">
                <a:extLst>
                  <a:ext uri="{FF2B5EF4-FFF2-40B4-BE49-F238E27FC236}">
                    <a16:creationId xmlns:a16="http://schemas.microsoft.com/office/drawing/2014/main" id="{E023FC3D-62AA-4F31-AAA9-0320B9636622}"/>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3528678" y="5077636"/>
                <a:ext cx="331078" cy="331078"/>
              </a:xfrm>
              <a:prstGeom prst="roundRect">
                <a:avLst/>
              </a:prstGeom>
            </p:spPr>
          </p:pic>
          <p:pic>
            <p:nvPicPr>
              <p:cNvPr id="140" name="Graphic 44" descr="Video camera">
                <a:extLst>
                  <a:ext uri="{FF2B5EF4-FFF2-40B4-BE49-F238E27FC236}">
                    <a16:creationId xmlns:a16="http://schemas.microsoft.com/office/drawing/2014/main" id="{EA07A2B9-6D5B-471C-9F53-2724CD547361}"/>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608681" y="5111233"/>
                <a:ext cx="295949" cy="295950"/>
              </a:xfrm>
              <a:prstGeom prst="roundRect">
                <a:avLst/>
              </a:prstGeom>
            </p:spPr>
          </p:pic>
          <p:pic>
            <p:nvPicPr>
              <p:cNvPr id="141" name="Graphic 45" descr="Ribbon">
                <a:extLst>
                  <a:ext uri="{FF2B5EF4-FFF2-40B4-BE49-F238E27FC236}">
                    <a16:creationId xmlns:a16="http://schemas.microsoft.com/office/drawing/2014/main" id="{0818149D-2331-41E4-AAB3-406314756544}"/>
                  </a:ext>
                </a:extLst>
              </p:cNvPr>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2877012" y="5152638"/>
                <a:ext cx="239559" cy="239559"/>
              </a:xfrm>
              <a:prstGeom prst="roundRect">
                <a:avLst/>
              </a:prstGeom>
            </p:spPr>
          </p:pic>
        </p:grpSp>
        <p:sp>
          <p:nvSpPr>
            <p:cNvPr id="142" name="Rectangle 1">
              <a:extLst>
                <a:ext uri="{FF2B5EF4-FFF2-40B4-BE49-F238E27FC236}">
                  <a16:creationId xmlns:a16="http://schemas.microsoft.com/office/drawing/2014/main" id="{6B2BBED4-2D59-40EC-8A43-DF31E463B5EC}"/>
                </a:ext>
              </a:extLst>
            </p:cNvPr>
            <p:cNvSpPr/>
            <p:nvPr/>
          </p:nvSpPr>
          <p:spPr>
            <a:xfrm>
              <a:off x="59506" y="176113"/>
              <a:ext cx="2177439" cy="770069"/>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E6E6"/>
                  </a:solidFill>
                  <a:effectLst/>
                  <a:uLnTx/>
                  <a:uFillTx/>
                  <a:latin typeface="Calibri" panose="020F0502020204030204"/>
                  <a:ea typeface="+mn-ea"/>
                  <a:cs typeface="+mn-cs"/>
                </a:rPr>
                <a:t>Requirements Artefact</a:t>
              </a:r>
            </a:p>
          </p:txBody>
        </p:sp>
        <p:sp>
          <p:nvSpPr>
            <p:cNvPr id="145" name="TextBox 144">
              <a:extLst>
                <a:ext uri="{FF2B5EF4-FFF2-40B4-BE49-F238E27FC236}">
                  <a16:creationId xmlns:a16="http://schemas.microsoft.com/office/drawing/2014/main" id="{1F647EC1-5CB8-4E35-96CE-F914EE546A4D}"/>
                </a:ext>
              </a:extLst>
            </p:cNvPr>
            <p:cNvSpPr txBox="1"/>
            <p:nvPr/>
          </p:nvSpPr>
          <p:spPr>
            <a:xfrm>
              <a:off x="1114123" y="1162241"/>
              <a:ext cx="7084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of an </a:t>
              </a:r>
            </a:p>
          </p:txBody>
        </p:sp>
      </p:grpSp>
      <p:grpSp>
        <p:nvGrpSpPr>
          <p:cNvPr id="27" name="Group 26">
            <a:extLst>
              <a:ext uri="{FF2B5EF4-FFF2-40B4-BE49-F238E27FC236}">
                <a16:creationId xmlns:a16="http://schemas.microsoft.com/office/drawing/2014/main" id="{A5BD34EF-6CB9-4787-B1C0-66DBC2E23289}"/>
              </a:ext>
            </a:extLst>
          </p:cNvPr>
          <p:cNvGrpSpPr/>
          <p:nvPr/>
        </p:nvGrpSpPr>
        <p:grpSpPr>
          <a:xfrm>
            <a:off x="2022343" y="2484276"/>
            <a:ext cx="3771626" cy="4273926"/>
            <a:chOff x="2022343" y="2484276"/>
            <a:chExt cx="3771626" cy="4273926"/>
          </a:xfrm>
        </p:grpSpPr>
        <p:cxnSp>
          <p:nvCxnSpPr>
            <p:cNvPr id="16" name="Straight Connector 15">
              <a:extLst>
                <a:ext uri="{FF2B5EF4-FFF2-40B4-BE49-F238E27FC236}">
                  <a16:creationId xmlns:a16="http://schemas.microsoft.com/office/drawing/2014/main" id="{891F1634-D33E-4E12-92D5-8CAD8C0416A3}"/>
                </a:ext>
              </a:extLst>
            </p:cNvPr>
            <p:cNvCxnSpPr>
              <a:cxnSpLocks/>
              <a:endCxn id="4" idx="0"/>
            </p:cNvCxnSpPr>
            <p:nvPr/>
          </p:nvCxnSpPr>
          <p:spPr>
            <a:xfrm flipH="1">
              <a:off x="2970203" y="2484276"/>
              <a:ext cx="2823766" cy="3283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B8005CE-4FF2-4D5D-8F17-A1E15D486727}"/>
                </a:ext>
              </a:extLst>
            </p:cNvPr>
            <p:cNvSpPr txBox="1"/>
            <p:nvPr/>
          </p:nvSpPr>
          <p:spPr>
            <a:xfrm>
              <a:off x="3321938" y="5196746"/>
              <a:ext cx="10715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expressed in a </a:t>
              </a:r>
            </a:p>
          </p:txBody>
        </p:sp>
        <p:grpSp>
          <p:nvGrpSpPr>
            <p:cNvPr id="196" name="Group 195">
              <a:extLst>
                <a:ext uri="{FF2B5EF4-FFF2-40B4-BE49-F238E27FC236}">
                  <a16:creationId xmlns:a16="http://schemas.microsoft.com/office/drawing/2014/main" id="{D938D3AE-C6E5-4F10-9CDF-269284DC2DA3}"/>
                </a:ext>
              </a:extLst>
            </p:cNvPr>
            <p:cNvGrpSpPr/>
            <p:nvPr/>
          </p:nvGrpSpPr>
          <p:grpSpPr>
            <a:xfrm>
              <a:off x="2022343" y="5767667"/>
              <a:ext cx="1895720" cy="990535"/>
              <a:chOff x="244168" y="2564428"/>
              <a:chExt cx="1895720" cy="962419"/>
            </a:xfrm>
          </p:grpSpPr>
          <p:sp>
            <p:nvSpPr>
              <p:cNvPr id="4" name="Rectangle: Rounded Corners 3">
                <a:extLst>
                  <a:ext uri="{FF2B5EF4-FFF2-40B4-BE49-F238E27FC236}">
                    <a16:creationId xmlns:a16="http://schemas.microsoft.com/office/drawing/2014/main" id="{415A4466-6B0C-4158-B451-8F51DFFB9E49}"/>
                  </a:ext>
                </a:extLst>
              </p:cNvPr>
              <p:cNvSpPr/>
              <p:nvPr/>
            </p:nvSpPr>
            <p:spPr>
              <a:xfrm>
                <a:off x="244168" y="2564428"/>
                <a:ext cx="1895720" cy="96241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Format</a:t>
                </a:r>
              </a:p>
            </p:txBody>
          </p:sp>
          <p:pic>
            <p:nvPicPr>
              <p:cNvPr id="58" name="Graphic 57" descr="Head with gears">
                <a:extLst>
                  <a:ext uri="{FF2B5EF4-FFF2-40B4-BE49-F238E27FC236}">
                    <a16:creationId xmlns:a16="http://schemas.microsoft.com/office/drawing/2014/main" id="{19FD920E-FB70-4D5F-AD5B-F633E17F0B19}"/>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304202" y="3128787"/>
                <a:ext cx="262560" cy="262560"/>
              </a:xfrm>
              <a:prstGeom prst="rect">
                <a:avLst/>
              </a:prstGeom>
            </p:spPr>
          </p:pic>
          <p:pic>
            <p:nvPicPr>
              <p:cNvPr id="59" name="Graphic 58" descr="Pencil">
                <a:extLst>
                  <a:ext uri="{FF2B5EF4-FFF2-40B4-BE49-F238E27FC236}">
                    <a16:creationId xmlns:a16="http://schemas.microsoft.com/office/drawing/2014/main" id="{5F31F8E8-720C-486A-93F3-4CBD3A3B9497}"/>
                  </a:ext>
                </a:extLst>
              </p:cNvPr>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330685" y="3140179"/>
                <a:ext cx="262559" cy="262559"/>
              </a:xfrm>
              <a:prstGeom prst="rect">
                <a:avLst/>
              </a:prstGeom>
            </p:spPr>
          </p:pic>
          <p:pic>
            <p:nvPicPr>
              <p:cNvPr id="60" name="Graphic 59" descr="Dance">
                <a:extLst>
                  <a:ext uri="{FF2B5EF4-FFF2-40B4-BE49-F238E27FC236}">
                    <a16:creationId xmlns:a16="http://schemas.microsoft.com/office/drawing/2014/main" id="{BACA2ADF-781C-4E59-8F63-227D90281A23}"/>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581525" y="3128787"/>
                <a:ext cx="297519" cy="297519"/>
              </a:xfrm>
              <a:prstGeom prst="rect">
                <a:avLst/>
              </a:prstGeom>
            </p:spPr>
          </p:pic>
          <p:pic>
            <p:nvPicPr>
              <p:cNvPr id="61" name="Graphic 60" descr="Voice">
                <a:extLst>
                  <a:ext uri="{FF2B5EF4-FFF2-40B4-BE49-F238E27FC236}">
                    <a16:creationId xmlns:a16="http://schemas.microsoft.com/office/drawing/2014/main" id="{0C94BF87-AFC5-4399-8CF3-DD9E6D3C69BA}"/>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975809" y="3120883"/>
                <a:ext cx="262559" cy="262559"/>
              </a:xfrm>
              <a:prstGeom prst="rect">
                <a:avLst/>
              </a:prstGeom>
            </p:spPr>
          </p:pic>
          <p:pic>
            <p:nvPicPr>
              <p:cNvPr id="63" name="Graphic 62" descr="Easel">
                <a:extLst>
                  <a:ext uri="{FF2B5EF4-FFF2-40B4-BE49-F238E27FC236}">
                    <a16:creationId xmlns:a16="http://schemas.microsoft.com/office/drawing/2014/main" id="{32640984-BE74-4C83-BEB6-A85D1EB88DC1}"/>
                  </a:ext>
                </a:extLst>
              </p:cNvPr>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1556292" y="3082389"/>
                <a:ext cx="321571" cy="321571"/>
              </a:xfrm>
              <a:prstGeom prst="rect">
                <a:avLst/>
              </a:prstGeom>
            </p:spPr>
          </p:pic>
        </p:grpSp>
        <p:pic>
          <p:nvPicPr>
            <p:cNvPr id="148" name="Graphic 14" descr="Monitor">
              <a:extLst>
                <a:ext uri="{FF2B5EF4-FFF2-40B4-BE49-F238E27FC236}">
                  <a16:creationId xmlns:a16="http://schemas.microsoft.com/office/drawing/2014/main" id="{9D7A6FD1-24C8-4437-8F2E-ABB78655B65F}"/>
                </a:ext>
              </a:extLst>
            </p:cNvPr>
            <p:cNvPicPr>
              <a:picLocks noChangeAspect="1"/>
            </p:cNvPicPr>
            <p:nvPr/>
          </p:nvPicPr>
          <p:blipFill>
            <a:blip r:embed="rId51" cstate="print">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3625287" y="6360238"/>
              <a:ext cx="245793" cy="245793"/>
            </a:xfrm>
            <a:prstGeom prst="rect">
              <a:avLst/>
            </a:prstGeom>
          </p:spPr>
        </p:pic>
      </p:grpSp>
      <p:grpSp>
        <p:nvGrpSpPr>
          <p:cNvPr id="8" name="Group 7">
            <a:extLst>
              <a:ext uri="{FF2B5EF4-FFF2-40B4-BE49-F238E27FC236}">
                <a16:creationId xmlns:a16="http://schemas.microsoft.com/office/drawing/2014/main" id="{A2D3EFCC-B730-44A8-A857-C70052770FAD}"/>
              </a:ext>
            </a:extLst>
          </p:cNvPr>
          <p:cNvGrpSpPr/>
          <p:nvPr/>
        </p:nvGrpSpPr>
        <p:grpSpPr>
          <a:xfrm>
            <a:off x="4239201" y="2509164"/>
            <a:ext cx="2324895" cy="4242922"/>
            <a:chOff x="4239201" y="2509164"/>
            <a:chExt cx="2324895" cy="4242922"/>
          </a:xfrm>
        </p:grpSpPr>
        <p:cxnSp>
          <p:nvCxnSpPr>
            <p:cNvPr id="93" name="Straight Connector 92">
              <a:extLst>
                <a:ext uri="{FF2B5EF4-FFF2-40B4-BE49-F238E27FC236}">
                  <a16:creationId xmlns:a16="http://schemas.microsoft.com/office/drawing/2014/main" id="{104BD536-2BA0-464F-9802-3CCE155B29D5}"/>
                </a:ext>
              </a:extLst>
            </p:cNvPr>
            <p:cNvCxnSpPr>
              <a:cxnSpLocks/>
              <a:stCxn id="88" idx="2"/>
              <a:endCxn id="92" idx="0"/>
            </p:cNvCxnSpPr>
            <p:nvPr/>
          </p:nvCxnSpPr>
          <p:spPr>
            <a:xfrm flipH="1">
              <a:off x="5216319" y="2509164"/>
              <a:ext cx="908876" cy="324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Group 212">
              <a:extLst>
                <a:ext uri="{FF2B5EF4-FFF2-40B4-BE49-F238E27FC236}">
                  <a16:creationId xmlns:a16="http://schemas.microsoft.com/office/drawing/2014/main" id="{946A51B2-5BAA-4548-8075-0594B3523E43}"/>
                </a:ext>
              </a:extLst>
            </p:cNvPr>
            <p:cNvGrpSpPr/>
            <p:nvPr/>
          </p:nvGrpSpPr>
          <p:grpSpPr>
            <a:xfrm>
              <a:off x="4239201" y="5755125"/>
              <a:ext cx="1954235" cy="996961"/>
              <a:chOff x="5605704" y="5899092"/>
              <a:chExt cx="2170284" cy="810499"/>
            </a:xfrm>
          </p:grpSpPr>
          <p:grpSp>
            <p:nvGrpSpPr>
              <p:cNvPr id="32" name="Group 31">
                <a:extLst>
                  <a:ext uri="{FF2B5EF4-FFF2-40B4-BE49-F238E27FC236}">
                    <a16:creationId xmlns:a16="http://schemas.microsoft.com/office/drawing/2014/main" id="{A66FA400-5D3A-4FEF-84E1-FE6D8DCFF04D}"/>
                  </a:ext>
                </a:extLst>
              </p:cNvPr>
              <p:cNvGrpSpPr/>
              <p:nvPr/>
            </p:nvGrpSpPr>
            <p:grpSpPr>
              <a:xfrm>
                <a:off x="5605704" y="5899092"/>
                <a:ext cx="2170284" cy="810499"/>
                <a:chOff x="3974996" y="3295446"/>
                <a:chExt cx="1990652" cy="1380658"/>
              </a:xfrm>
            </p:grpSpPr>
            <p:sp>
              <p:nvSpPr>
                <p:cNvPr id="92" name="Oval 91">
                  <a:extLst>
                    <a:ext uri="{FF2B5EF4-FFF2-40B4-BE49-F238E27FC236}">
                      <a16:creationId xmlns:a16="http://schemas.microsoft.com/office/drawing/2014/main" id="{3BCE7123-B97D-41E2-9FDE-021A431029EB}"/>
                    </a:ext>
                  </a:extLst>
                </p:cNvPr>
                <p:cNvSpPr/>
                <p:nvPr/>
              </p:nvSpPr>
              <p:spPr>
                <a:xfrm>
                  <a:off x="3974996" y="3295446"/>
                  <a:ext cx="1990652" cy="13806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Approach</a:t>
                  </a:r>
                </a:p>
              </p:txBody>
            </p:sp>
            <p:pic>
              <p:nvPicPr>
                <p:cNvPr id="52" name="Graphic 51" descr="Hike">
                  <a:extLst>
                    <a:ext uri="{FF2B5EF4-FFF2-40B4-BE49-F238E27FC236}">
                      <a16:creationId xmlns:a16="http://schemas.microsoft.com/office/drawing/2014/main" id="{CAE375E8-8FE4-4C37-8FE7-3B21C83DFA98}"/>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4058627" y="4063887"/>
                  <a:ext cx="393317" cy="408802"/>
                </a:xfrm>
                <a:prstGeom prst="roundRect">
                  <a:avLst/>
                </a:prstGeom>
              </p:spPr>
            </p:pic>
            <p:pic>
              <p:nvPicPr>
                <p:cNvPr id="56" name="Graphic 55" descr="Teacher">
                  <a:extLst>
                    <a:ext uri="{FF2B5EF4-FFF2-40B4-BE49-F238E27FC236}">
                      <a16:creationId xmlns:a16="http://schemas.microsoft.com/office/drawing/2014/main" id="{7A3CD211-78EA-4AC6-B02B-2110E0200656}"/>
                    </a:ext>
                  </a:extLst>
                </p:cNvPr>
                <p:cNvPicPr>
                  <a:picLocks noChangeAspect="1"/>
                </p:cNvPicPr>
                <p:nvPr/>
              </p:nvPicPr>
              <p:blipFill>
                <a:blip r:embed="rId55" cstate="print">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5507737" y="4111363"/>
                  <a:ext cx="322320" cy="440179"/>
                </a:xfrm>
                <a:prstGeom prst="roundRect">
                  <a:avLst/>
                </a:prstGeom>
              </p:spPr>
            </p:pic>
          </p:grpSp>
          <p:pic>
            <p:nvPicPr>
              <p:cNvPr id="144" name="Graphic 143" descr="Checklist">
                <a:extLst>
                  <a:ext uri="{FF2B5EF4-FFF2-40B4-BE49-F238E27FC236}">
                    <a16:creationId xmlns:a16="http://schemas.microsoft.com/office/drawing/2014/main" id="{E37C0CAA-8518-4FC0-A9EC-7CECE7CC73B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500914" y="6417408"/>
                <a:ext cx="348765" cy="206419"/>
              </a:xfrm>
              <a:prstGeom prst="roundRect">
                <a:avLst>
                  <a:gd name="adj" fmla="val 50000"/>
                </a:avLst>
              </a:prstGeom>
            </p:spPr>
          </p:pic>
        </p:grpSp>
        <p:sp>
          <p:nvSpPr>
            <p:cNvPr id="150" name="TextBox 149">
              <a:extLst>
                <a:ext uri="{FF2B5EF4-FFF2-40B4-BE49-F238E27FC236}">
                  <a16:creationId xmlns:a16="http://schemas.microsoft.com/office/drawing/2014/main" id="{2F43342E-3A5D-49BA-934B-E20AC8018A73}"/>
                </a:ext>
              </a:extLst>
            </p:cNvPr>
            <p:cNvSpPr txBox="1"/>
            <p:nvPr/>
          </p:nvSpPr>
          <p:spPr>
            <a:xfrm>
              <a:off x="5266383" y="5115080"/>
              <a:ext cx="1297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developed using a</a:t>
              </a:r>
            </a:p>
          </p:txBody>
        </p:sp>
      </p:grpSp>
      <p:grpSp>
        <p:nvGrpSpPr>
          <p:cNvPr id="25" name="Group 24">
            <a:extLst>
              <a:ext uri="{FF2B5EF4-FFF2-40B4-BE49-F238E27FC236}">
                <a16:creationId xmlns:a16="http://schemas.microsoft.com/office/drawing/2014/main" id="{9BF0CFD2-9CD9-4055-893A-D3212F8AFB8B}"/>
              </a:ext>
            </a:extLst>
          </p:cNvPr>
          <p:cNvGrpSpPr/>
          <p:nvPr/>
        </p:nvGrpSpPr>
        <p:grpSpPr>
          <a:xfrm>
            <a:off x="140118" y="2478254"/>
            <a:ext cx="5317063" cy="2888919"/>
            <a:chOff x="140118" y="2478254"/>
            <a:chExt cx="5317063" cy="2888919"/>
          </a:xfrm>
        </p:grpSpPr>
        <p:cxnSp>
          <p:nvCxnSpPr>
            <p:cNvPr id="71" name="Straight Connector 70">
              <a:extLst>
                <a:ext uri="{FF2B5EF4-FFF2-40B4-BE49-F238E27FC236}">
                  <a16:creationId xmlns:a16="http://schemas.microsoft.com/office/drawing/2014/main" id="{824381A2-746E-46C8-B43E-AA37D7A44DF3}"/>
                </a:ext>
              </a:extLst>
            </p:cNvPr>
            <p:cNvCxnSpPr>
              <a:cxnSpLocks/>
              <a:endCxn id="50" idx="0"/>
            </p:cNvCxnSpPr>
            <p:nvPr/>
          </p:nvCxnSpPr>
          <p:spPr>
            <a:xfrm flipH="1">
              <a:off x="1158779" y="2478254"/>
              <a:ext cx="4298402" cy="1898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62CF1325-FF5B-4021-B458-4873D806EA72}"/>
                </a:ext>
              </a:extLst>
            </p:cNvPr>
            <p:cNvGrpSpPr/>
            <p:nvPr/>
          </p:nvGrpSpPr>
          <p:grpSpPr>
            <a:xfrm>
              <a:off x="140118" y="4377028"/>
              <a:ext cx="2037321" cy="990145"/>
              <a:chOff x="10024395" y="5734746"/>
              <a:chExt cx="1370930" cy="799336"/>
            </a:xfrm>
          </p:grpSpPr>
          <p:sp>
            <p:nvSpPr>
              <p:cNvPr id="50" name="Rectangle: Rounded Corners 49">
                <a:extLst>
                  <a:ext uri="{FF2B5EF4-FFF2-40B4-BE49-F238E27FC236}">
                    <a16:creationId xmlns:a16="http://schemas.microsoft.com/office/drawing/2014/main" id="{49EA8D35-A273-481D-B41A-89893D354CFC}"/>
                  </a:ext>
                </a:extLst>
              </p:cNvPr>
              <p:cNvSpPr/>
              <p:nvPr/>
            </p:nvSpPr>
            <p:spPr>
              <a:xfrm>
                <a:off x="10024395" y="5734746"/>
                <a:ext cx="1370930" cy="79933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Students awareness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7" name="Graphic 136" descr="Close">
                <a:extLst>
                  <a:ext uri="{FF2B5EF4-FFF2-40B4-BE49-F238E27FC236}">
                    <a16:creationId xmlns:a16="http://schemas.microsoft.com/office/drawing/2014/main" id="{F7EEF657-90B8-4685-9668-238BD1AE9282}"/>
                  </a:ext>
                </a:extLst>
              </p:cNvPr>
              <p:cNvPicPr>
                <a:picLocks noChangeAspect="1"/>
              </p:cNvPicPr>
              <p:nvPr/>
            </p:nvPicPr>
            <p:blipFill>
              <a:blip r:embed="rId59" cstate="print">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10153470" y="6201659"/>
                <a:ext cx="133102" cy="257821"/>
              </a:xfrm>
              <a:prstGeom prst="rect">
                <a:avLst/>
              </a:prstGeom>
            </p:spPr>
          </p:pic>
          <p:pic>
            <p:nvPicPr>
              <p:cNvPr id="139" name="Graphic 138" descr="Checkmark">
                <a:extLst>
                  <a:ext uri="{FF2B5EF4-FFF2-40B4-BE49-F238E27FC236}">
                    <a16:creationId xmlns:a16="http://schemas.microsoft.com/office/drawing/2014/main" id="{85E57924-70CA-4B3C-B06C-C84D34A0F584}"/>
                  </a:ext>
                </a:extLst>
              </p:cNvPr>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11175839" y="6202794"/>
                <a:ext cx="153912" cy="237397"/>
              </a:xfrm>
              <a:prstGeom prst="rect">
                <a:avLst/>
              </a:prstGeom>
            </p:spPr>
          </p:pic>
        </p:grpSp>
        <p:sp>
          <p:nvSpPr>
            <p:cNvPr id="152" name="TextBox 151">
              <a:extLst>
                <a:ext uri="{FF2B5EF4-FFF2-40B4-BE49-F238E27FC236}">
                  <a16:creationId xmlns:a16="http://schemas.microsoft.com/office/drawing/2014/main" id="{2F43342E-3A5D-49BA-934B-E20AC8018A73}"/>
                </a:ext>
              </a:extLst>
            </p:cNvPr>
            <p:cNvSpPr txBox="1"/>
            <p:nvPr/>
          </p:nvSpPr>
          <p:spPr>
            <a:xfrm>
              <a:off x="1822614" y="3905547"/>
              <a:ext cx="17481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or is not known about through</a:t>
              </a:r>
            </a:p>
          </p:txBody>
        </p:sp>
      </p:grpSp>
      <p:grpSp>
        <p:nvGrpSpPr>
          <p:cNvPr id="26" name="Group 25">
            <a:extLst>
              <a:ext uri="{FF2B5EF4-FFF2-40B4-BE49-F238E27FC236}">
                <a16:creationId xmlns:a16="http://schemas.microsoft.com/office/drawing/2014/main" id="{A976B1F0-04A4-4D85-84BD-A7E9A5F72743}"/>
              </a:ext>
            </a:extLst>
          </p:cNvPr>
          <p:cNvGrpSpPr/>
          <p:nvPr/>
        </p:nvGrpSpPr>
        <p:grpSpPr>
          <a:xfrm>
            <a:off x="5136010" y="859158"/>
            <a:ext cx="2407617" cy="1650006"/>
            <a:chOff x="5136010" y="859158"/>
            <a:chExt cx="2407617" cy="1650006"/>
          </a:xfrm>
        </p:grpSpPr>
        <p:sp>
          <p:nvSpPr>
            <p:cNvPr id="80" name="TextBox 79">
              <a:extLst>
                <a:ext uri="{FF2B5EF4-FFF2-40B4-BE49-F238E27FC236}">
                  <a16:creationId xmlns:a16="http://schemas.microsoft.com/office/drawing/2014/main" id="{1F647EC1-5CB8-4E35-96CE-F914EE546A4D}"/>
                </a:ext>
              </a:extLst>
            </p:cNvPr>
            <p:cNvSpPr txBox="1"/>
            <p:nvPr/>
          </p:nvSpPr>
          <p:spPr>
            <a:xfrm>
              <a:off x="6079685" y="896484"/>
              <a:ext cx="14639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represented by one or more</a:t>
              </a:r>
            </a:p>
          </p:txBody>
        </p:sp>
        <p:grpSp>
          <p:nvGrpSpPr>
            <p:cNvPr id="79" name="Group 78">
              <a:extLst>
                <a:ext uri="{FF2B5EF4-FFF2-40B4-BE49-F238E27FC236}">
                  <a16:creationId xmlns:a16="http://schemas.microsoft.com/office/drawing/2014/main" id="{E8BF4267-22A6-42FE-9972-CBC6F8A7269F}"/>
                </a:ext>
              </a:extLst>
            </p:cNvPr>
            <p:cNvGrpSpPr/>
            <p:nvPr/>
          </p:nvGrpSpPr>
          <p:grpSpPr>
            <a:xfrm>
              <a:off x="5136010" y="1438716"/>
              <a:ext cx="1978370" cy="1070448"/>
              <a:chOff x="363487" y="3528370"/>
              <a:chExt cx="1956100" cy="1161111"/>
            </a:xfrm>
          </p:grpSpPr>
          <p:sp>
            <p:nvSpPr>
              <p:cNvPr id="88" name="Rectangle: Rounded Corners 4">
                <a:extLst>
                  <a:ext uri="{FF2B5EF4-FFF2-40B4-BE49-F238E27FC236}">
                    <a16:creationId xmlns:a16="http://schemas.microsoft.com/office/drawing/2014/main" id="{749BE97C-C1BD-41F3-A1EC-3075D9DF4E24}"/>
                  </a:ext>
                </a:extLst>
              </p:cNvPr>
              <p:cNvSpPr/>
              <p:nvPr/>
            </p:nvSpPr>
            <p:spPr>
              <a:xfrm>
                <a:off x="363487" y="3528370"/>
                <a:ext cx="1956100" cy="116111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Component</a:t>
                </a:r>
              </a:p>
            </p:txBody>
          </p:sp>
          <p:pic>
            <p:nvPicPr>
              <p:cNvPr id="99" name="Graphic 34" descr="Screwdriver">
                <a:extLst>
                  <a:ext uri="{FF2B5EF4-FFF2-40B4-BE49-F238E27FC236}">
                    <a16:creationId xmlns:a16="http://schemas.microsoft.com/office/drawing/2014/main" id="{EBE060A5-3A13-4B15-AF77-3CB991C9CDE5}"/>
                  </a:ext>
                </a:extLst>
              </p:cNvPr>
              <p:cNvPicPr>
                <a:picLocks noChangeAspect="1"/>
              </p:cNvPicPr>
              <p:nvPr/>
            </p:nvPicPr>
            <p:blipFill>
              <a:blip r:embed="rId63" cstate="print">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1576637" y="4219105"/>
                <a:ext cx="188891" cy="226240"/>
              </a:xfrm>
              <a:prstGeom prst="rect">
                <a:avLst/>
              </a:prstGeom>
            </p:spPr>
          </p:pic>
          <p:pic>
            <p:nvPicPr>
              <p:cNvPr id="101" name="Graphic 35" descr="Crane">
                <a:extLst>
                  <a:ext uri="{FF2B5EF4-FFF2-40B4-BE49-F238E27FC236}">
                    <a16:creationId xmlns:a16="http://schemas.microsoft.com/office/drawing/2014/main" id="{6E38675B-1416-4B98-98BA-E6CF120CFA3B}"/>
                  </a:ext>
                </a:extLst>
              </p:cNvPr>
              <p:cNvPicPr>
                <a:picLocks noChangeAspect="1"/>
              </p:cNvPicPr>
              <p:nvPr/>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945026" y="4167216"/>
                <a:ext cx="253253" cy="303329"/>
              </a:xfrm>
              <a:prstGeom prst="rect">
                <a:avLst/>
              </a:prstGeom>
            </p:spPr>
          </p:pic>
          <p:pic>
            <p:nvPicPr>
              <p:cNvPr id="102" name="Graphic 37" descr="Network">
                <a:extLst>
                  <a:ext uri="{FF2B5EF4-FFF2-40B4-BE49-F238E27FC236}">
                    <a16:creationId xmlns:a16="http://schemas.microsoft.com/office/drawing/2014/main" id="{46707A81-5033-4790-B0AC-6A58BFAD7DEF}"/>
                  </a:ext>
                </a:extLst>
              </p:cNvPr>
              <p:cNvPicPr>
                <a:picLocks noChangeAspect="1"/>
              </p:cNvPicPr>
              <p:nvPr/>
            </p:nvPicPr>
            <p:blipFill>
              <a:blip r:embed="rId67" cstate="print">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197328" y="4190145"/>
                <a:ext cx="262100" cy="313926"/>
              </a:xfrm>
              <a:prstGeom prst="rect">
                <a:avLst/>
              </a:prstGeom>
            </p:spPr>
          </p:pic>
          <p:pic>
            <p:nvPicPr>
              <p:cNvPr id="103" name="Graphic 24" descr="Eye">
                <a:extLst>
                  <a:ext uri="{FF2B5EF4-FFF2-40B4-BE49-F238E27FC236}">
                    <a16:creationId xmlns:a16="http://schemas.microsoft.com/office/drawing/2014/main" id="{8B2691B3-04B2-4A99-87EA-0A5400E21668}"/>
                  </a:ext>
                </a:extLst>
              </p:cNvPr>
              <p:cNvPicPr>
                <a:picLocks noChangeAspect="1"/>
              </p:cNvPicPr>
              <p:nvPr/>
            </p:nvPicPr>
            <p:blipFill>
              <a:blip r:embed="rId69"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625" y="4194932"/>
                <a:ext cx="230112" cy="275612"/>
              </a:xfrm>
              <a:prstGeom prst="rect">
                <a:avLst/>
              </a:prstGeom>
            </p:spPr>
          </p:pic>
          <p:pic>
            <p:nvPicPr>
              <p:cNvPr id="105" name="Graphic 28" descr="Music">
                <a:extLst>
                  <a:ext uri="{FF2B5EF4-FFF2-40B4-BE49-F238E27FC236}">
                    <a16:creationId xmlns:a16="http://schemas.microsoft.com/office/drawing/2014/main" id="{593A01F3-A21C-4C6B-83C1-63A757ADBF4B}"/>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04819" y="4230212"/>
                <a:ext cx="182204" cy="218231"/>
              </a:xfrm>
              <a:prstGeom prst="rect">
                <a:avLst/>
              </a:prstGeom>
            </p:spPr>
          </p:pic>
          <p:pic>
            <p:nvPicPr>
              <p:cNvPr id="106" name="Graphic 33" descr="Footprints">
                <a:extLst>
                  <a:ext uri="{FF2B5EF4-FFF2-40B4-BE49-F238E27FC236}">
                    <a16:creationId xmlns:a16="http://schemas.microsoft.com/office/drawing/2014/main" id="{577EBCEB-609D-4DE0-8BF9-24E1EFAF0127}"/>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949518" y="4239048"/>
                <a:ext cx="212096" cy="254034"/>
              </a:xfrm>
              <a:prstGeom prst="rect">
                <a:avLst/>
              </a:prstGeom>
            </p:spPr>
          </p:pic>
        </p:grpSp>
        <p:cxnSp>
          <p:nvCxnSpPr>
            <p:cNvPr id="107" name="Straight Connector 106">
              <a:extLst>
                <a:ext uri="{FF2B5EF4-FFF2-40B4-BE49-F238E27FC236}">
                  <a16:creationId xmlns:a16="http://schemas.microsoft.com/office/drawing/2014/main" id="{A7999D4C-9B9D-4F3C-81A3-5CC2E75319EA}"/>
                </a:ext>
              </a:extLst>
            </p:cNvPr>
            <p:cNvCxnSpPr>
              <a:cxnSpLocks/>
            </p:cNvCxnSpPr>
            <p:nvPr/>
          </p:nvCxnSpPr>
          <p:spPr>
            <a:xfrm flipH="1">
              <a:off x="6146431" y="859158"/>
              <a:ext cx="18700" cy="579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B2BBED4-2D59-40EC-8A43-DF31E463B5EC}"/>
              </a:ext>
            </a:extLst>
          </p:cNvPr>
          <p:cNvSpPr/>
          <p:nvPr/>
        </p:nvSpPr>
        <p:spPr>
          <a:xfrm>
            <a:off x="4614733" y="153510"/>
            <a:ext cx="3058323" cy="70564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E6E6"/>
                </a:solidFill>
                <a:effectLst/>
                <a:uLnTx/>
                <a:uFillTx/>
                <a:latin typeface="Calibri" panose="020F0502020204030204"/>
                <a:ea typeface="+mn-ea"/>
                <a:cs typeface="+mn-cs"/>
              </a:rPr>
              <a:t>Design Artefact</a:t>
            </a:r>
          </a:p>
        </p:txBody>
      </p:sp>
      <p:grpSp>
        <p:nvGrpSpPr>
          <p:cNvPr id="5" name="Group 4">
            <a:extLst>
              <a:ext uri="{FF2B5EF4-FFF2-40B4-BE49-F238E27FC236}">
                <a16:creationId xmlns:a16="http://schemas.microsoft.com/office/drawing/2014/main" id="{C7E771B9-5372-4B82-9919-4AB30175E91B}"/>
              </a:ext>
            </a:extLst>
          </p:cNvPr>
          <p:cNvGrpSpPr/>
          <p:nvPr/>
        </p:nvGrpSpPr>
        <p:grpSpPr>
          <a:xfrm>
            <a:off x="2294821" y="127758"/>
            <a:ext cx="2246787" cy="2399137"/>
            <a:chOff x="2294821" y="127758"/>
            <a:chExt cx="2246787" cy="2399137"/>
          </a:xfrm>
        </p:grpSpPr>
        <p:sp>
          <p:nvSpPr>
            <p:cNvPr id="127" name="Rectangle 1">
              <a:extLst>
                <a:ext uri="{FF2B5EF4-FFF2-40B4-BE49-F238E27FC236}">
                  <a16:creationId xmlns:a16="http://schemas.microsoft.com/office/drawing/2014/main" id="{7BAE6C5E-4BB0-4533-9915-CA2D3FFC9183}"/>
                </a:ext>
              </a:extLst>
            </p:cNvPr>
            <p:cNvSpPr/>
            <p:nvPr/>
          </p:nvSpPr>
          <p:spPr>
            <a:xfrm>
              <a:off x="2294821" y="127758"/>
              <a:ext cx="2182360" cy="101761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E6E6"/>
                  </a:solidFill>
                  <a:effectLst/>
                  <a:uLnTx/>
                  <a:uFillTx/>
                  <a:latin typeface="Calibri" panose="020F0502020204030204"/>
                  <a:ea typeface="+mn-ea"/>
                  <a:cs typeface="+mn-cs"/>
                </a:rPr>
                <a:t>Teaching &amp; Learning Artefact</a:t>
              </a:r>
            </a:p>
          </p:txBody>
        </p:sp>
        <p:sp>
          <p:nvSpPr>
            <p:cNvPr id="128" name="TextBox 127">
              <a:extLst>
                <a:ext uri="{FF2B5EF4-FFF2-40B4-BE49-F238E27FC236}">
                  <a16:creationId xmlns:a16="http://schemas.microsoft.com/office/drawing/2014/main" id="{7A9499B6-AB13-4C7F-B029-DEEA0AEC4633}"/>
                </a:ext>
              </a:extLst>
            </p:cNvPr>
            <p:cNvSpPr txBox="1"/>
            <p:nvPr/>
          </p:nvSpPr>
          <p:spPr>
            <a:xfrm>
              <a:off x="3429040" y="1133450"/>
              <a:ext cx="1112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takes account of</a:t>
              </a:r>
            </a:p>
          </p:txBody>
        </p:sp>
        <p:cxnSp>
          <p:nvCxnSpPr>
            <p:cNvPr id="147" name="Straight Connector 146">
              <a:extLst>
                <a:ext uri="{FF2B5EF4-FFF2-40B4-BE49-F238E27FC236}">
                  <a16:creationId xmlns:a16="http://schemas.microsoft.com/office/drawing/2014/main" id="{76927F3B-AA31-4EA3-B1F7-EE5987F27090}"/>
                </a:ext>
              </a:extLst>
            </p:cNvPr>
            <p:cNvCxnSpPr>
              <a:cxnSpLocks/>
              <a:stCxn id="127" idx="4"/>
              <a:endCxn id="120" idx="0"/>
            </p:cNvCxnSpPr>
            <p:nvPr/>
          </p:nvCxnSpPr>
          <p:spPr>
            <a:xfrm flipH="1">
              <a:off x="3376685" y="1145376"/>
              <a:ext cx="9316" cy="533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5DCB4F01-79CB-415B-BDFB-E5BB0F84AFD2}"/>
                </a:ext>
              </a:extLst>
            </p:cNvPr>
            <p:cNvGrpSpPr/>
            <p:nvPr/>
          </p:nvGrpSpPr>
          <p:grpSpPr>
            <a:xfrm>
              <a:off x="2387500" y="1678469"/>
              <a:ext cx="1978370" cy="848426"/>
              <a:chOff x="2401134" y="1461470"/>
              <a:chExt cx="1978370" cy="848426"/>
            </a:xfrm>
          </p:grpSpPr>
          <p:sp>
            <p:nvSpPr>
              <p:cNvPr id="120" name="Oval 129">
                <a:extLst>
                  <a:ext uri="{FF2B5EF4-FFF2-40B4-BE49-F238E27FC236}">
                    <a16:creationId xmlns:a16="http://schemas.microsoft.com/office/drawing/2014/main" id="{925C82E1-0EC7-427E-84D3-10249EF2D985}"/>
                  </a:ext>
                </a:extLst>
              </p:cNvPr>
              <p:cNvSpPr/>
              <p:nvPr/>
            </p:nvSpPr>
            <p:spPr>
              <a:xfrm>
                <a:off x="2401134" y="1461470"/>
                <a:ext cx="1978370" cy="84842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Levels of abstraction</a:t>
                </a:r>
              </a:p>
            </p:txBody>
          </p:sp>
          <p:sp>
            <p:nvSpPr>
              <p:cNvPr id="11" name="TextBox 10">
                <a:extLst>
                  <a:ext uri="{FF2B5EF4-FFF2-40B4-BE49-F238E27FC236}">
                    <a16:creationId xmlns:a16="http://schemas.microsoft.com/office/drawing/2014/main" id="{24510F27-714A-49E4-9DB0-2D2069A53771}"/>
                  </a:ext>
                </a:extLst>
              </p:cNvPr>
              <p:cNvSpPr txBox="1"/>
              <p:nvPr/>
            </p:nvSpPr>
            <p:spPr>
              <a:xfrm>
                <a:off x="2437215" y="2019667"/>
                <a:ext cx="19367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Task,       Design,             Implementation,        Running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           (Inc. algorithm)                                       the program</a:t>
                </a:r>
              </a:p>
            </p:txBody>
          </p:sp>
        </p:grpSp>
      </p:grpSp>
      <p:sp>
        <p:nvSpPr>
          <p:cNvPr id="111" name="TextBox 110">
            <a:extLst>
              <a:ext uri="{FF2B5EF4-FFF2-40B4-BE49-F238E27FC236}">
                <a16:creationId xmlns:a16="http://schemas.microsoft.com/office/drawing/2014/main" id="{A8B09D48-E938-4076-B002-E6E1CDE56177}"/>
              </a:ext>
            </a:extLst>
          </p:cNvPr>
          <p:cNvSpPr txBox="1"/>
          <p:nvPr/>
        </p:nvSpPr>
        <p:spPr>
          <a:xfrm>
            <a:off x="234334" y="5791940"/>
            <a:ext cx="1594175" cy="923330"/>
          </a:xfrm>
          <a:prstGeom prst="rect">
            <a:avLst/>
          </a:prstGeom>
          <a:noFill/>
        </p:spPr>
        <p:txBody>
          <a:bodyPr wrap="square" rtlCol="0">
            <a:spAutoFit/>
          </a:bodyPr>
          <a:lstStyle/>
          <a:p>
            <a:r>
              <a:rPr lang="en-GB" dirty="0"/>
              <a:t>Draft version, not for publication.</a:t>
            </a:r>
          </a:p>
        </p:txBody>
      </p:sp>
      <p:sp>
        <p:nvSpPr>
          <p:cNvPr id="112" name="TextBox 111">
            <a:extLst>
              <a:ext uri="{FF2B5EF4-FFF2-40B4-BE49-F238E27FC236}">
                <a16:creationId xmlns:a16="http://schemas.microsoft.com/office/drawing/2014/main" id="{01E2845F-1712-4E8B-BEAC-1A6790627B08}"/>
              </a:ext>
            </a:extLst>
          </p:cNvPr>
          <p:cNvSpPr txBox="1"/>
          <p:nvPr/>
        </p:nvSpPr>
        <p:spPr>
          <a:xfrm>
            <a:off x="9269506" y="166364"/>
            <a:ext cx="292249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2"/>
                </a:solidFill>
                <a:effectLst/>
                <a:uFillTx/>
                <a:latin typeface="+mj-lt"/>
                <a:ea typeface="+mj-ea"/>
                <a:cs typeface="+mj-cs"/>
                <a:sym typeface="Calibri"/>
              </a:rPr>
              <a:t>Figure 8 Design artefact model and other concepts</a:t>
            </a:r>
          </a:p>
        </p:txBody>
      </p:sp>
    </p:spTree>
    <p:extLst>
      <p:ext uri="{BB962C8B-B14F-4D97-AF65-F5344CB8AC3E}">
        <p14:creationId xmlns:p14="http://schemas.microsoft.com/office/powerpoint/2010/main" val="268762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t>Questions and Answers</a:t>
            </a:r>
          </a:p>
        </p:txBody>
      </p:sp>
      <p:sp>
        <p:nvSpPr>
          <p:cNvPr id="2" name="Rectangle 1">
            <a:extLst>
              <a:ext uri="{FF2B5EF4-FFF2-40B4-BE49-F238E27FC236}">
                <a16:creationId xmlns:a16="http://schemas.microsoft.com/office/drawing/2014/main" id="{EFCB59AA-523B-4C1E-AADC-0F9363704634}"/>
              </a:ext>
            </a:extLst>
          </p:cNvPr>
          <p:cNvSpPr/>
          <p:nvPr/>
        </p:nvSpPr>
        <p:spPr>
          <a:xfrm>
            <a:off x="1974097" y="2850132"/>
            <a:ext cx="7326044" cy="1938992"/>
          </a:xfrm>
          <a:prstGeom prst="rect">
            <a:avLst/>
          </a:prstGeom>
        </p:spPr>
        <p:txBody>
          <a:bodyPr wrap="none">
            <a:spAutoFit/>
          </a:bodyPr>
          <a:lstStyle/>
          <a:p>
            <a:r>
              <a:rPr lang="en-GB" sz="4000" dirty="0">
                <a:solidFill>
                  <a:schemeClr val="bg2"/>
                </a:solidFill>
                <a:hlinkClick r:id="rId3"/>
              </a:rPr>
              <a:t>j.l.waite@qmul.ac.uk</a:t>
            </a:r>
            <a:r>
              <a:rPr lang="en-GB" sz="4000" dirty="0">
                <a:solidFill>
                  <a:schemeClr val="bg2"/>
                </a:solidFill>
              </a:rPr>
              <a:t> @janewaite </a:t>
            </a:r>
          </a:p>
          <a:p>
            <a:endParaRPr lang="en-GB" sz="4000" dirty="0">
              <a:solidFill>
                <a:schemeClr val="bg2"/>
              </a:solidFill>
            </a:endParaRPr>
          </a:p>
          <a:p>
            <a:r>
              <a:rPr lang="en-GB" sz="4000" dirty="0">
                <a:solidFill>
                  <a:schemeClr val="bg2"/>
                </a:solidFill>
              </a:rPr>
              <a:t>#</a:t>
            </a:r>
            <a:r>
              <a:rPr lang="en-GB" sz="4000" dirty="0" err="1">
                <a:solidFill>
                  <a:schemeClr val="bg2"/>
                </a:solidFill>
              </a:rPr>
              <a:t>ccers20</a:t>
            </a:r>
            <a:endParaRPr lang="en-GB" sz="4000" dirty="0"/>
          </a:p>
        </p:txBody>
      </p:sp>
    </p:spTree>
    <p:extLst>
      <p:ext uri="{BB962C8B-B14F-4D97-AF65-F5344CB8AC3E}">
        <p14:creationId xmlns:p14="http://schemas.microsoft.com/office/powerpoint/2010/main" val="3673318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8412-E65B-4D38-82B4-4F86E2343C0C}"/>
              </a:ext>
            </a:extLst>
          </p:cNvPr>
          <p:cNvSpPr>
            <a:spLocks noGrp="1"/>
          </p:cNvSpPr>
          <p:nvPr>
            <p:ph type="title"/>
          </p:nvPr>
        </p:nvSpPr>
        <p:spPr>
          <a:xfrm>
            <a:off x="492369" y="143452"/>
            <a:ext cx="10515600" cy="1325563"/>
          </a:xfrm>
        </p:spPr>
        <p:txBody>
          <a:bodyPr/>
          <a:lstStyle/>
          <a:p>
            <a:r>
              <a:rPr lang="en-GB" dirty="0"/>
              <a:t>#CSEdResearchBookClub</a:t>
            </a:r>
          </a:p>
        </p:txBody>
      </p:sp>
      <p:sp>
        <p:nvSpPr>
          <p:cNvPr id="3" name="Text Placeholder 2">
            <a:extLst>
              <a:ext uri="{FF2B5EF4-FFF2-40B4-BE49-F238E27FC236}">
                <a16:creationId xmlns:a16="http://schemas.microsoft.com/office/drawing/2014/main" id="{EC1D7CC3-4968-41E2-9869-3B97CB5CADF5}"/>
              </a:ext>
            </a:extLst>
          </p:cNvPr>
          <p:cNvSpPr>
            <a:spLocks noGrp="1"/>
          </p:cNvSpPr>
          <p:nvPr>
            <p:ph type="body" sz="half" idx="1"/>
          </p:nvPr>
        </p:nvSpPr>
        <p:spPr>
          <a:xfrm>
            <a:off x="492369" y="1517446"/>
            <a:ext cx="11207262" cy="5315983"/>
          </a:xfrm>
        </p:spPr>
        <p:txBody>
          <a:bodyPr>
            <a:normAutofit fontScale="92500" lnSpcReduction="10000"/>
          </a:bodyPr>
          <a:lstStyle/>
          <a:p>
            <a:pPr marL="0" indent="0">
              <a:buNone/>
            </a:pPr>
            <a:r>
              <a:rPr lang="en-GB" sz="4100" dirty="0">
                <a:hlinkClick r:id="rId3"/>
              </a:rPr>
              <a:t>https://</a:t>
            </a:r>
            <a:r>
              <a:rPr lang="en-GB" sz="4100" dirty="0" err="1">
                <a:hlinkClick r:id="rId3"/>
              </a:rPr>
              <a:t>www.surveymonkey.co.uk</a:t>
            </a:r>
            <a:r>
              <a:rPr lang="en-GB" sz="4100" dirty="0">
                <a:hlinkClick r:id="rId3"/>
              </a:rPr>
              <a:t>/r/</a:t>
            </a:r>
            <a:r>
              <a:rPr lang="en-GB" sz="4100" dirty="0" err="1">
                <a:hlinkClick r:id="rId3"/>
              </a:rPr>
              <a:t>ResearchPlacementsOutreach</a:t>
            </a:r>
            <a:endParaRPr lang="en-GB" sz="4100" dirty="0"/>
          </a:p>
          <a:p>
            <a:pPr marL="0" indent="0">
              <a:buNone/>
            </a:pPr>
            <a:endParaRPr lang="en-GB" dirty="0"/>
          </a:p>
          <a:p>
            <a:pPr marL="0" indent="0">
              <a:buNone/>
            </a:pPr>
            <a:r>
              <a:rPr lang="en-GB" dirty="0"/>
              <a:t>Every 1</a:t>
            </a:r>
            <a:r>
              <a:rPr lang="en-GB" baseline="30000" dirty="0"/>
              <a:t>st</a:t>
            </a:r>
            <a:r>
              <a:rPr lang="en-GB" dirty="0"/>
              <a:t> Thursday of the Month </a:t>
            </a:r>
          </a:p>
          <a:p>
            <a:pPr marL="0" indent="0">
              <a:buNone/>
            </a:pPr>
            <a:r>
              <a:rPr lang="en-GB" dirty="0"/>
              <a:t>Twitter and trying a hangout and a collaborative google doc this month</a:t>
            </a:r>
          </a:p>
          <a:p>
            <a:pPr marL="0" indent="0">
              <a:buNone/>
            </a:pPr>
            <a:r>
              <a:rPr lang="en-GB" dirty="0"/>
              <a:t>This months read </a:t>
            </a:r>
          </a:p>
          <a:p>
            <a:pPr marL="0" indent="0">
              <a:buNone/>
            </a:pPr>
            <a:r>
              <a:rPr lang="en-GB" dirty="0"/>
              <a:t>Identifying student misconceptions of programming (</a:t>
            </a:r>
            <a:r>
              <a:rPr lang="en-GB" dirty="0" err="1"/>
              <a:t>Kaczmarczyk</a:t>
            </a:r>
            <a:r>
              <a:rPr lang="en-GB" dirty="0"/>
              <a:t> et al. 2010) </a:t>
            </a:r>
            <a:r>
              <a:rPr lang="en-GB" dirty="0">
                <a:hlinkClick r:id="rId4"/>
              </a:rPr>
              <a:t>h</a:t>
            </a:r>
            <a:r>
              <a:rPr lang="en-GB" u="sng" dirty="0">
                <a:hlinkClick r:id="rId4"/>
              </a:rPr>
              <a:t>ttp://</a:t>
            </a:r>
            <a:r>
              <a:rPr lang="en-GB" u="sng" dirty="0" err="1">
                <a:hlinkClick r:id="rId4"/>
              </a:rPr>
              <a:t>publish.illinois.edu</a:t>
            </a:r>
            <a:r>
              <a:rPr lang="en-GB" u="sng" dirty="0">
                <a:hlinkClick r:id="rId4"/>
              </a:rPr>
              <a:t>/</a:t>
            </a:r>
            <a:r>
              <a:rPr lang="en-GB" u="sng" dirty="0" err="1">
                <a:hlinkClick r:id="rId4"/>
              </a:rPr>
              <a:t>glherman</a:t>
            </a:r>
            <a:r>
              <a:rPr lang="en-GB" u="sng" dirty="0">
                <a:hlinkClick r:id="rId4"/>
              </a:rPr>
              <a:t>/files/2016/03/2010-</a:t>
            </a:r>
            <a:r>
              <a:rPr lang="en-GB" u="sng" dirty="0" err="1">
                <a:hlinkClick r:id="rId4"/>
              </a:rPr>
              <a:t>SIGCSE</a:t>
            </a:r>
            <a:r>
              <a:rPr lang="en-GB" u="sng" dirty="0">
                <a:hlinkClick r:id="rId4"/>
              </a:rPr>
              <a:t>-Programming-</a:t>
            </a:r>
            <a:r>
              <a:rPr lang="en-GB" u="sng" dirty="0" err="1">
                <a:hlinkClick r:id="rId4"/>
              </a:rPr>
              <a:t>Misconceptions.pdf</a:t>
            </a:r>
            <a:endParaRPr lang="en-GB" u="sng" dirty="0"/>
          </a:p>
          <a:p>
            <a:pPr marL="0" indent="0">
              <a:buNone/>
            </a:pPr>
            <a:endParaRPr lang="en-GB" dirty="0"/>
          </a:p>
          <a:p>
            <a:pPr marL="0" indent="0">
              <a:buNone/>
            </a:pPr>
            <a:r>
              <a:rPr lang="en-GB" dirty="0">
                <a:solidFill>
                  <a:srgbClr val="FF0000"/>
                </a:solidFill>
              </a:rPr>
              <a:t>Next month reading research about emergency distance learning  - please add ideas </a:t>
            </a:r>
            <a:r>
              <a:rPr lang="en-GB" u="sng" dirty="0">
                <a:hlinkClick r:id="rId5"/>
              </a:rPr>
              <a:t>https://</a:t>
            </a:r>
            <a:r>
              <a:rPr lang="en-GB" u="sng" dirty="0" err="1">
                <a:hlinkClick r:id="rId5"/>
              </a:rPr>
              <a:t>tinyurl.com</a:t>
            </a:r>
            <a:r>
              <a:rPr lang="en-GB" u="sng" dirty="0">
                <a:hlinkClick r:id="rId5"/>
              </a:rPr>
              <a:t>/CSEdResearchBookClub</a:t>
            </a:r>
            <a:r>
              <a:rPr lang="en-GB" dirty="0"/>
              <a:t> </a:t>
            </a:r>
            <a:endParaRPr lang="en-GB" dirty="0">
              <a:solidFill>
                <a:srgbClr val="FF0000"/>
              </a:solidFill>
            </a:endParaRPr>
          </a:p>
        </p:txBody>
      </p:sp>
    </p:spTree>
    <p:extLst>
      <p:ext uri="{BB962C8B-B14F-4D97-AF65-F5344CB8AC3E}">
        <p14:creationId xmlns:p14="http://schemas.microsoft.com/office/powerpoint/2010/main" val="9202622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8412-E65B-4D38-82B4-4F86E2343C0C}"/>
              </a:ext>
            </a:extLst>
          </p:cNvPr>
          <p:cNvSpPr>
            <a:spLocks noGrp="1"/>
          </p:cNvSpPr>
          <p:nvPr>
            <p:ph type="title"/>
          </p:nvPr>
        </p:nvSpPr>
        <p:spPr>
          <a:xfrm>
            <a:off x="492369" y="143452"/>
            <a:ext cx="10515600" cy="1325563"/>
          </a:xfrm>
        </p:spPr>
        <p:txBody>
          <a:bodyPr/>
          <a:lstStyle/>
          <a:p>
            <a:r>
              <a:rPr lang="en-GB" dirty="0"/>
              <a:t>Please help us with our research</a:t>
            </a:r>
          </a:p>
        </p:txBody>
      </p:sp>
      <p:sp>
        <p:nvSpPr>
          <p:cNvPr id="3" name="Text Placeholder 2">
            <a:extLst>
              <a:ext uri="{FF2B5EF4-FFF2-40B4-BE49-F238E27FC236}">
                <a16:creationId xmlns:a16="http://schemas.microsoft.com/office/drawing/2014/main" id="{EC1D7CC3-4968-41E2-9869-3B97CB5CADF5}"/>
              </a:ext>
            </a:extLst>
          </p:cNvPr>
          <p:cNvSpPr>
            <a:spLocks noGrp="1"/>
          </p:cNvSpPr>
          <p:nvPr>
            <p:ph type="body" sz="half" idx="1"/>
          </p:nvPr>
        </p:nvSpPr>
        <p:spPr>
          <a:xfrm>
            <a:off x="492369" y="1221450"/>
            <a:ext cx="11207262" cy="5315983"/>
          </a:xfrm>
        </p:spPr>
        <p:txBody>
          <a:bodyPr>
            <a:normAutofit fontScale="85000" lnSpcReduction="20000"/>
          </a:bodyPr>
          <a:lstStyle/>
          <a:p>
            <a:pPr marL="0" indent="0">
              <a:buNone/>
            </a:pPr>
            <a:r>
              <a:rPr lang="en-GB" sz="4100" dirty="0">
                <a:hlinkClick r:id="rId3"/>
              </a:rPr>
              <a:t>https://</a:t>
            </a:r>
            <a:r>
              <a:rPr lang="en-GB" sz="4100" dirty="0" err="1">
                <a:hlinkClick r:id="rId3"/>
              </a:rPr>
              <a:t>www.surveymonkey.co.uk</a:t>
            </a:r>
            <a:r>
              <a:rPr lang="en-GB" sz="4100" dirty="0">
                <a:hlinkClick r:id="rId3"/>
              </a:rPr>
              <a:t>/r/</a:t>
            </a:r>
            <a:r>
              <a:rPr lang="en-GB" sz="4100" dirty="0" err="1">
                <a:hlinkClick r:id="rId3"/>
              </a:rPr>
              <a:t>ResearchPlacementsOutreach</a:t>
            </a:r>
            <a:endParaRPr lang="en-GB" sz="4100" dirty="0"/>
          </a:p>
          <a:p>
            <a:pPr marL="0" indent="0">
              <a:buNone/>
            </a:pPr>
            <a:endParaRPr lang="en-GB" dirty="0"/>
          </a:p>
          <a:p>
            <a:pPr marL="0" indent="0">
              <a:buNone/>
            </a:pPr>
            <a:r>
              <a:rPr lang="en-GB" dirty="0"/>
              <a:t>Do you</a:t>
            </a:r>
          </a:p>
          <a:p>
            <a:pPr marL="514350" indent="-514350">
              <a:buAutoNum type="arabicPeriod"/>
            </a:pPr>
            <a:r>
              <a:rPr lang="en-GB" dirty="0"/>
              <a:t>Teach computing</a:t>
            </a:r>
          </a:p>
          <a:p>
            <a:pPr marL="514350" indent="-514350">
              <a:buAutoNum type="arabicPeriod"/>
            </a:pPr>
            <a:r>
              <a:rPr lang="en-GB" dirty="0"/>
              <a:t>Develop computing resources (including CPD)</a:t>
            </a:r>
          </a:p>
          <a:p>
            <a:pPr marL="514350" indent="-514350">
              <a:buAutoNum type="arabicPeriod"/>
            </a:pPr>
            <a:r>
              <a:rPr lang="en-GB" dirty="0"/>
              <a:t>Work in initial teacher training (secondary CS or primary)</a:t>
            </a:r>
          </a:p>
          <a:p>
            <a:pPr marL="514350" indent="-514350">
              <a:buAutoNum type="arabicPeriod"/>
            </a:pPr>
            <a:r>
              <a:rPr lang="en-GB" dirty="0"/>
              <a:t>Undertake CS education research</a:t>
            </a:r>
          </a:p>
          <a:p>
            <a:pPr marL="514350" indent="-514350">
              <a:buAutoNum type="arabicPeriod"/>
            </a:pPr>
            <a:r>
              <a:rPr lang="en-GB" dirty="0"/>
              <a:t>Run CS university modules with school placements</a:t>
            </a:r>
          </a:p>
          <a:p>
            <a:pPr marL="514350" indent="-514350">
              <a:buAutoNum type="arabicPeriod"/>
            </a:pPr>
            <a:r>
              <a:rPr lang="en-GB" dirty="0"/>
              <a:t>Provide CS outreach </a:t>
            </a:r>
          </a:p>
          <a:p>
            <a:endParaRPr lang="en-GB" dirty="0"/>
          </a:p>
          <a:p>
            <a:pPr marL="0" indent="0">
              <a:buNone/>
            </a:pPr>
            <a:r>
              <a:rPr lang="en-GB" dirty="0"/>
              <a:t>How teachers engage with research?</a:t>
            </a:r>
          </a:p>
          <a:p>
            <a:pPr marL="0" indent="0">
              <a:buNone/>
            </a:pPr>
            <a:r>
              <a:rPr lang="en-GB" dirty="0"/>
              <a:t>How schools engage with universities and vice versa?</a:t>
            </a:r>
          </a:p>
          <a:p>
            <a:pPr marL="0" indent="0">
              <a:buNone/>
            </a:pPr>
            <a:endParaRPr lang="en-GB" dirty="0"/>
          </a:p>
          <a:p>
            <a:pPr marL="0" indent="0">
              <a:buNone/>
            </a:pPr>
            <a:endParaRPr lang="en-GB" dirty="0"/>
          </a:p>
        </p:txBody>
      </p:sp>
      <p:pic>
        <p:nvPicPr>
          <p:cNvPr id="5" name="Picture 4" descr="A close up of a logo&#10;&#10;Description automatically generated">
            <a:extLst>
              <a:ext uri="{FF2B5EF4-FFF2-40B4-BE49-F238E27FC236}">
                <a16:creationId xmlns:a16="http://schemas.microsoft.com/office/drawing/2014/main" id="{A5AB049F-A0E8-484D-A6C5-6806DDADC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5512" y="2059709"/>
            <a:ext cx="3137122" cy="4066754"/>
          </a:xfrm>
          <a:prstGeom prst="rect">
            <a:avLst/>
          </a:prstGeom>
        </p:spPr>
      </p:pic>
      <p:sp>
        <p:nvSpPr>
          <p:cNvPr id="6" name="Rectangle 5">
            <a:extLst>
              <a:ext uri="{FF2B5EF4-FFF2-40B4-BE49-F238E27FC236}">
                <a16:creationId xmlns:a16="http://schemas.microsoft.com/office/drawing/2014/main" id="{40079443-E973-499D-8C25-8D87509250B1}"/>
              </a:ext>
            </a:extLst>
          </p:cNvPr>
          <p:cNvSpPr/>
          <p:nvPr/>
        </p:nvSpPr>
        <p:spPr>
          <a:xfrm>
            <a:off x="346364" y="6300531"/>
            <a:ext cx="11499272" cy="646331"/>
          </a:xfrm>
          <a:prstGeom prst="rect">
            <a:avLst/>
          </a:prstGeom>
        </p:spPr>
        <p:txBody>
          <a:bodyPr wrap="square">
            <a:spAutoFit/>
          </a:bodyPr>
          <a:lstStyle/>
          <a:p>
            <a:r>
              <a:rPr lang="en-GB" dirty="0"/>
              <a:t>Survey by Computing At School Research Working Group, BCS, Raspberry Pi Foundation, Council of Professors and Heads of Computer science (</a:t>
            </a:r>
            <a:r>
              <a:rPr lang="en-GB" dirty="0" err="1"/>
              <a:t>CPHC</a:t>
            </a:r>
            <a:r>
              <a:rPr lang="en-GB" dirty="0"/>
              <a:t>), Queen Mary University of London</a:t>
            </a:r>
          </a:p>
        </p:txBody>
      </p:sp>
    </p:spTree>
    <p:extLst>
      <p:ext uri="{BB962C8B-B14F-4D97-AF65-F5344CB8AC3E}">
        <p14:creationId xmlns:p14="http://schemas.microsoft.com/office/powerpoint/2010/main" val="31029049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8412-E65B-4D38-82B4-4F86E2343C0C}"/>
              </a:ext>
            </a:extLst>
          </p:cNvPr>
          <p:cNvSpPr>
            <a:spLocks noGrp="1"/>
          </p:cNvSpPr>
          <p:nvPr>
            <p:ph type="title"/>
          </p:nvPr>
        </p:nvSpPr>
        <p:spPr>
          <a:xfrm>
            <a:off x="492369" y="143452"/>
            <a:ext cx="10515600" cy="1325563"/>
          </a:xfrm>
        </p:spPr>
        <p:txBody>
          <a:bodyPr/>
          <a:lstStyle/>
          <a:p>
            <a:r>
              <a:rPr lang="en-GB" dirty="0"/>
              <a:t>#CSEdResearchBookClub</a:t>
            </a:r>
          </a:p>
        </p:txBody>
      </p:sp>
      <p:sp>
        <p:nvSpPr>
          <p:cNvPr id="3" name="Text Placeholder 2">
            <a:extLst>
              <a:ext uri="{FF2B5EF4-FFF2-40B4-BE49-F238E27FC236}">
                <a16:creationId xmlns:a16="http://schemas.microsoft.com/office/drawing/2014/main" id="{EC1D7CC3-4968-41E2-9869-3B97CB5CADF5}"/>
              </a:ext>
            </a:extLst>
          </p:cNvPr>
          <p:cNvSpPr>
            <a:spLocks noGrp="1"/>
          </p:cNvSpPr>
          <p:nvPr>
            <p:ph type="body" sz="half" idx="1"/>
          </p:nvPr>
        </p:nvSpPr>
        <p:spPr>
          <a:xfrm>
            <a:off x="492369" y="1517446"/>
            <a:ext cx="11207262" cy="5315983"/>
          </a:xfrm>
        </p:spPr>
        <p:txBody>
          <a:bodyPr>
            <a:normAutofit fontScale="92500" lnSpcReduction="10000"/>
          </a:bodyPr>
          <a:lstStyle/>
          <a:p>
            <a:pPr marL="0" indent="0">
              <a:buNone/>
            </a:pPr>
            <a:r>
              <a:rPr lang="en-GB" sz="4100" dirty="0">
                <a:hlinkClick r:id="rId3"/>
              </a:rPr>
              <a:t>https://</a:t>
            </a:r>
            <a:r>
              <a:rPr lang="en-GB" sz="4100" dirty="0" err="1">
                <a:hlinkClick r:id="rId3"/>
              </a:rPr>
              <a:t>www.surveymonkey.co.uk</a:t>
            </a:r>
            <a:r>
              <a:rPr lang="en-GB" sz="4100" dirty="0">
                <a:hlinkClick r:id="rId3"/>
              </a:rPr>
              <a:t>/r/</a:t>
            </a:r>
            <a:r>
              <a:rPr lang="en-GB" sz="4100" dirty="0" err="1">
                <a:hlinkClick r:id="rId3"/>
              </a:rPr>
              <a:t>ResearchPlacementsOutreach</a:t>
            </a:r>
            <a:endParaRPr lang="en-GB" sz="4100" dirty="0"/>
          </a:p>
          <a:p>
            <a:pPr marL="0" indent="0">
              <a:buNone/>
            </a:pPr>
            <a:endParaRPr lang="en-GB" dirty="0"/>
          </a:p>
          <a:p>
            <a:pPr marL="0" indent="0">
              <a:buNone/>
            </a:pPr>
            <a:r>
              <a:rPr lang="en-GB" dirty="0"/>
              <a:t>Every 1</a:t>
            </a:r>
            <a:r>
              <a:rPr lang="en-GB" baseline="30000" dirty="0"/>
              <a:t>st</a:t>
            </a:r>
            <a:r>
              <a:rPr lang="en-GB" dirty="0"/>
              <a:t> Thursday of the Month </a:t>
            </a:r>
          </a:p>
          <a:p>
            <a:pPr marL="0" indent="0">
              <a:buNone/>
            </a:pPr>
            <a:r>
              <a:rPr lang="en-GB" dirty="0"/>
              <a:t>Twitter and trying a hangout and a collaborative google doc this month</a:t>
            </a:r>
          </a:p>
          <a:p>
            <a:pPr marL="0" indent="0">
              <a:buNone/>
            </a:pPr>
            <a:r>
              <a:rPr lang="en-GB" dirty="0"/>
              <a:t>This months read </a:t>
            </a:r>
          </a:p>
          <a:p>
            <a:pPr marL="0" indent="0">
              <a:buNone/>
            </a:pPr>
            <a:r>
              <a:rPr lang="en-GB" i="1" dirty="0"/>
              <a:t>Identifying student misconceptions of programming (</a:t>
            </a:r>
            <a:r>
              <a:rPr lang="en-GB" i="1" dirty="0" err="1"/>
              <a:t>Kaczmarczyk</a:t>
            </a:r>
            <a:r>
              <a:rPr lang="en-GB" i="1" dirty="0"/>
              <a:t> et al. 2010) </a:t>
            </a:r>
            <a:r>
              <a:rPr lang="en-GB" i="1" dirty="0">
                <a:hlinkClick r:id="rId4"/>
              </a:rPr>
              <a:t>h</a:t>
            </a:r>
            <a:r>
              <a:rPr lang="en-GB" i="1" u="sng" dirty="0">
                <a:hlinkClick r:id="rId4"/>
              </a:rPr>
              <a:t>ttp://</a:t>
            </a:r>
            <a:r>
              <a:rPr lang="en-GB" i="1" u="sng" dirty="0" err="1">
                <a:hlinkClick r:id="rId4"/>
              </a:rPr>
              <a:t>publish.illinois.edu</a:t>
            </a:r>
            <a:r>
              <a:rPr lang="en-GB" i="1" u="sng" dirty="0">
                <a:hlinkClick r:id="rId4"/>
              </a:rPr>
              <a:t>/</a:t>
            </a:r>
            <a:r>
              <a:rPr lang="en-GB" i="1" u="sng" dirty="0" err="1">
                <a:hlinkClick r:id="rId4"/>
              </a:rPr>
              <a:t>glherman</a:t>
            </a:r>
            <a:r>
              <a:rPr lang="en-GB" i="1" u="sng" dirty="0">
                <a:hlinkClick r:id="rId4"/>
              </a:rPr>
              <a:t>/files/2016/03/2010-</a:t>
            </a:r>
            <a:r>
              <a:rPr lang="en-GB" i="1" u="sng" dirty="0" err="1">
                <a:hlinkClick r:id="rId4"/>
              </a:rPr>
              <a:t>SIGCSE</a:t>
            </a:r>
            <a:r>
              <a:rPr lang="en-GB" i="1" u="sng" dirty="0">
                <a:hlinkClick r:id="rId4"/>
              </a:rPr>
              <a:t>-Programming-</a:t>
            </a:r>
            <a:r>
              <a:rPr lang="en-GB" i="1" u="sng" dirty="0" err="1">
                <a:hlinkClick r:id="rId4"/>
              </a:rPr>
              <a:t>Misconceptions.pdf</a:t>
            </a:r>
            <a:endParaRPr lang="en-GB" i="1" u="sng" dirty="0"/>
          </a:p>
          <a:p>
            <a:pPr marL="0" indent="0">
              <a:buNone/>
            </a:pPr>
            <a:endParaRPr lang="en-GB" dirty="0"/>
          </a:p>
          <a:p>
            <a:pPr marL="0" indent="0">
              <a:buNone/>
            </a:pPr>
            <a:r>
              <a:rPr lang="en-GB" dirty="0">
                <a:solidFill>
                  <a:srgbClr val="FF0000"/>
                </a:solidFill>
              </a:rPr>
              <a:t>Next month reading research about distance learning  - please add ideas </a:t>
            </a:r>
            <a:r>
              <a:rPr lang="en-GB" u="sng" dirty="0">
                <a:hlinkClick r:id="rId5"/>
              </a:rPr>
              <a:t>https://</a:t>
            </a:r>
            <a:r>
              <a:rPr lang="en-GB" u="sng" dirty="0" err="1">
                <a:hlinkClick r:id="rId5"/>
              </a:rPr>
              <a:t>tinyurl.com</a:t>
            </a:r>
            <a:r>
              <a:rPr lang="en-GB" u="sng" dirty="0">
                <a:hlinkClick r:id="rId5"/>
              </a:rPr>
              <a:t>/CSEdResearchBookClub</a:t>
            </a:r>
            <a:r>
              <a:rPr lang="en-GB" dirty="0"/>
              <a:t> </a:t>
            </a:r>
            <a:endParaRPr lang="en-GB" dirty="0">
              <a:solidFill>
                <a:srgbClr val="FF0000"/>
              </a:solidFill>
            </a:endParaRPr>
          </a:p>
        </p:txBody>
      </p:sp>
    </p:spTree>
    <p:extLst>
      <p:ext uri="{BB962C8B-B14F-4D97-AF65-F5344CB8AC3E}">
        <p14:creationId xmlns:p14="http://schemas.microsoft.com/office/powerpoint/2010/main" val="16007748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t>Bibliography</a:t>
            </a:r>
          </a:p>
        </p:txBody>
      </p:sp>
      <p:sp>
        <p:nvSpPr>
          <p:cNvPr id="2" name="Rectangle 1">
            <a:extLst>
              <a:ext uri="{FF2B5EF4-FFF2-40B4-BE49-F238E27FC236}">
                <a16:creationId xmlns:a16="http://schemas.microsoft.com/office/drawing/2014/main" id="{3DAF0317-4709-4271-90EB-813BDA06EBC4}"/>
              </a:ext>
            </a:extLst>
          </p:cNvPr>
          <p:cNvSpPr/>
          <p:nvPr/>
        </p:nvSpPr>
        <p:spPr>
          <a:xfrm>
            <a:off x="429768" y="1434656"/>
            <a:ext cx="11548872" cy="5646802"/>
          </a:xfrm>
          <a:prstGeom prst="rect">
            <a:avLst/>
          </a:prstGeom>
        </p:spPr>
        <p:txBody>
          <a:bodyPr wrap="square">
            <a:spAutoFit/>
          </a:bodyPr>
          <a:lstStyle/>
          <a:p>
            <a:r>
              <a:rPr lang="en-GB" dirty="0">
                <a:latin typeface="Arial" panose="020B0604020202020204" pitchFamily="34" charset="0"/>
                <a:ea typeface="Arial" panose="020B0604020202020204" pitchFamily="34" charset="0"/>
              </a:rPr>
              <a:t>Cobb, P., Confrey, J., diSessa, A. A., Lehrer, R., &amp; Schauble, L., 2003. Design experiments in educational research. Educational Researcher, 32(1), 9-13. doi: 10.3102/0013189X032001009</a:t>
            </a: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Department for Education,</a:t>
            </a:r>
            <a:r>
              <a:rPr lang="en-GB" b="1" dirty="0">
                <a:latin typeface="Arial" panose="020B0604020202020204" pitchFamily="34" charset="0"/>
                <a:ea typeface="Arial" panose="020B0604020202020204" pitchFamily="34" charset="0"/>
              </a:rPr>
              <a:t> </a:t>
            </a:r>
            <a:r>
              <a:rPr lang="en-GB" dirty="0">
                <a:latin typeface="Arial" panose="020B0604020202020204" pitchFamily="34" charset="0"/>
                <a:ea typeface="Arial" panose="020B0604020202020204" pitchFamily="34" charset="0"/>
              </a:rPr>
              <a:t>2013. Computing programmes of study key stages 1 and 2 National Curriculum in England  Retrieved from: https://www.gov.uk/government/publications/</a:t>
            </a:r>
          </a:p>
          <a:p>
            <a:r>
              <a:rPr lang="en-GB" dirty="0">
                <a:latin typeface="Arial" panose="020B0604020202020204" pitchFamily="34" charset="0"/>
                <a:ea typeface="Arial" panose="020B0604020202020204" pitchFamily="34" charset="0"/>
              </a:rPr>
              <a:t>national-curriculum-in-england-computing-programmes-of-study..</a:t>
            </a: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Falkner, K., Vivian, R., 2015. A review of computer science resources for learning and teaching with</a:t>
            </a:r>
          </a:p>
          <a:p>
            <a:r>
              <a:rPr lang="en-GB" dirty="0">
                <a:latin typeface="Arial" panose="020B0604020202020204" pitchFamily="34" charset="0"/>
                <a:ea typeface="Arial" panose="020B0604020202020204" pitchFamily="34" charset="0"/>
              </a:rPr>
              <a:t>k-12 computing curricula: An Australian case study. Computer Science Education 25, 390–429.</a:t>
            </a:r>
          </a:p>
          <a:p>
            <a:r>
              <a:rPr lang="en-GB" dirty="0">
                <a:latin typeface="Arial" panose="020B0604020202020204" pitchFamily="34" charset="0"/>
                <a:ea typeface="Arial" panose="020B0604020202020204" pitchFamily="34" charset="0"/>
              </a:rPr>
              <a:t>doi:10.1080/08993408.2016.1140410.</a:t>
            </a: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Fusch, P. I., &amp; Ness, L. R., 2015. Are We There Yet? Data Saturation in Qualitative Research. The Qualitative Report, 20(9), 1408-1416. Retrieved from https://nsuworks.nova.edu/tqr/vol20/iss9/3</a:t>
            </a: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Kuckartz, U., 2014. Qualitative text analysis: A guide to methods, practice and using software </a:t>
            </a:r>
            <a:r>
              <a:rPr lang="en-GB" i="1" dirty="0">
                <a:latin typeface="Arial" panose="020B0604020202020204" pitchFamily="34" charset="0"/>
                <a:ea typeface="Arial" panose="020B0604020202020204" pitchFamily="34" charset="0"/>
              </a:rPr>
              <a:t>Sage</a:t>
            </a:r>
            <a:endParaRPr lang="en-GB" dirty="0">
              <a:latin typeface="Arial" panose="020B0604020202020204" pitchFamily="34" charset="0"/>
              <a:ea typeface="Arial" panose="020B0604020202020204" pitchFamily="34" charset="0"/>
            </a:endParaRP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Muller, M. J., &amp; Kuhn, S., 1993. Participatory design. Communications of the ACM, 36(6), 24-28 doiI: 10.1145/153571.255960</a:t>
            </a:r>
          </a:p>
          <a:p>
            <a:r>
              <a:rPr lang="en-GB" dirty="0">
                <a:latin typeface="Arial" panose="020B0604020202020204" pitchFamily="34" charset="0"/>
                <a:ea typeface="Arial" panose="020B0604020202020204" pitchFamily="34" charset="0"/>
              </a:rPr>
              <a:t> </a:t>
            </a:r>
          </a:p>
          <a:p>
            <a:pPr>
              <a:lnSpc>
                <a:spcPct val="115000"/>
              </a:lnSpc>
            </a:pPr>
            <a:endParaRPr lang="en-GB"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6063459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t>Bibliography</a:t>
            </a:r>
          </a:p>
        </p:txBody>
      </p:sp>
      <p:sp>
        <p:nvSpPr>
          <p:cNvPr id="2" name="Rectangle 1">
            <a:extLst>
              <a:ext uri="{FF2B5EF4-FFF2-40B4-BE49-F238E27FC236}">
                <a16:creationId xmlns:a16="http://schemas.microsoft.com/office/drawing/2014/main" id="{3DAF0317-4709-4271-90EB-813BDA06EBC4}"/>
              </a:ext>
            </a:extLst>
          </p:cNvPr>
          <p:cNvSpPr/>
          <p:nvPr/>
        </p:nvSpPr>
        <p:spPr>
          <a:xfrm>
            <a:off x="432816" y="1279208"/>
            <a:ext cx="11759184" cy="4842864"/>
          </a:xfrm>
          <a:prstGeom prst="rect">
            <a:avLst/>
          </a:prstGeom>
        </p:spPr>
        <p:txBody>
          <a:bodyPr wrap="square">
            <a:spAutoFit/>
          </a:bodyPr>
          <a:lstStyle/>
          <a:p>
            <a:pPr>
              <a:lnSpc>
                <a:spcPct val="115000"/>
              </a:lnSpc>
            </a:pPr>
            <a:endParaRPr lang="en-GB" dirty="0">
              <a:latin typeface="Arial" panose="020B0604020202020204" pitchFamily="34" charset="0"/>
              <a:ea typeface="Arial" panose="020B0604020202020204" pitchFamily="34" charset="0"/>
            </a:endParaRPr>
          </a:p>
          <a:p>
            <a:r>
              <a:rPr lang="en-GB" dirty="0">
                <a:latin typeface="Arial" panose="020B0604020202020204" pitchFamily="34" charset="0"/>
                <a:ea typeface="Arial" panose="020B0604020202020204" pitchFamily="34" charset="0"/>
              </a:rPr>
              <a:t>Rich, K., Strickland, C., Franklin, D., 2017. A literature review through the lens of computer science</a:t>
            </a:r>
          </a:p>
          <a:p>
            <a:r>
              <a:rPr lang="en-GB" dirty="0">
                <a:latin typeface="Arial" panose="020B0604020202020204" pitchFamily="34" charset="0"/>
                <a:ea typeface="Arial" panose="020B0604020202020204" pitchFamily="34" charset="0"/>
              </a:rPr>
              <a:t>learning goals theorized and explored in research, in: Proceedings of the 2017 ACM SIGCSE Technical</a:t>
            </a:r>
          </a:p>
          <a:p>
            <a:r>
              <a:rPr lang="en-GB" dirty="0">
                <a:latin typeface="Arial" panose="020B0604020202020204" pitchFamily="34" charset="0"/>
                <a:ea typeface="Arial" panose="020B0604020202020204" pitchFamily="34" charset="0"/>
              </a:rPr>
              <a:t>Symposium on Computer Science Education, ACM, New York, NY, USA. pp. 495–500. doi:10.1145/</a:t>
            </a:r>
          </a:p>
          <a:p>
            <a:r>
              <a:rPr lang="en-GB" dirty="0">
                <a:latin typeface="Arial" panose="020B0604020202020204" pitchFamily="34" charset="0"/>
                <a:ea typeface="Arial" panose="020B0604020202020204" pitchFamily="34" charset="0"/>
              </a:rPr>
              <a:t>3017680.3017772.</a:t>
            </a: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Waite, J.,2017. Pedagogy in teaching computer science in schools: A literature review (after the reboot:</a:t>
            </a:r>
          </a:p>
          <a:p>
            <a:r>
              <a:rPr lang="en-GB" dirty="0">
                <a:latin typeface="Arial" panose="020B0604020202020204" pitchFamily="34" charset="0"/>
                <a:ea typeface="Arial" panose="020B0604020202020204" pitchFamily="34" charset="0"/>
              </a:rPr>
              <a:t>computing education in uk schools). Online. URL: https://royalsociety.org/~/media/policy/</a:t>
            </a:r>
          </a:p>
          <a:p>
            <a:r>
              <a:rPr lang="en-GB" dirty="0">
                <a:latin typeface="Arial" panose="020B0604020202020204" pitchFamily="34" charset="0"/>
                <a:ea typeface="Arial" panose="020B0604020202020204" pitchFamily="34" charset="0"/>
              </a:rPr>
              <a:t>projects/computing-education/literature-review-pedagogy-in-teaching.pdf.</a:t>
            </a:r>
          </a:p>
          <a:p>
            <a:r>
              <a:rPr lang="en-GB" dirty="0">
                <a:latin typeface="Arial" panose="020B0604020202020204" pitchFamily="34" charset="0"/>
                <a:ea typeface="Arial" panose="020B0604020202020204" pitchFamily="34" charset="0"/>
              </a:rPr>
              <a:t> </a:t>
            </a:r>
          </a:p>
          <a:p>
            <a:r>
              <a:rPr lang="en-GB" dirty="0">
                <a:latin typeface="Arial" panose="020B0604020202020204" pitchFamily="34" charset="0"/>
                <a:ea typeface="Arial" panose="020B0604020202020204" pitchFamily="34" charset="0"/>
              </a:rPr>
              <a:t>Waite, J., Curzon, P., Marsh, W., Sentance, S., 2018. Comparing K-5 teachers’ reported use of design</a:t>
            </a:r>
          </a:p>
          <a:p>
            <a:r>
              <a:rPr lang="en-GB" dirty="0">
                <a:latin typeface="Arial" panose="020B0604020202020204" pitchFamily="34" charset="0"/>
                <a:ea typeface="Arial" panose="020B0604020202020204" pitchFamily="34" charset="0"/>
              </a:rPr>
              <a:t>in teaching programming and planning in teaching writing, in: Proceedings of the 13th Workshop in</a:t>
            </a:r>
          </a:p>
          <a:p>
            <a:r>
              <a:rPr lang="en-GB" dirty="0">
                <a:latin typeface="Arial" panose="020B0604020202020204" pitchFamily="34" charset="0"/>
                <a:ea typeface="Arial" panose="020B0604020202020204" pitchFamily="34" charset="0"/>
              </a:rPr>
              <a:t>Primary and Secondary Computing Education. doi:10.1145/3265757.3265761.</a:t>
            </a:r>
          </a:p>
          <a:p>
            <a:r>
              <a:rPr lang="en-GB" i="1" dirty="0">
                <a:latin typeface="Arial" panose="020B060402020202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r>
              <a:rPr lang="en-GB" dirty="0">
                <a:latin typeface="Arial" panose="020B0604020202020204" pitchFamily="34" charset="0"/>
                <a:ea typeface="Arial" panose="020B0604020202020204" pitchFamily="34" charset="0"/>
              </a:rPr>
              <a:t>Waite, J., Curzon, P., Marsh, W. D. &amp; Sentance, S., 2020. Difficulties with design: The challenges of teaching design in K-5 programming. Computers &amp; Education, Volume 150, 2020,103838,ISSN 0360-1315, https://doi.org/10.1016/j.compedu.2020.103838.</a:t>
            </a:r>
          </a:p>
        </p:txBody>
      </p:sp>
    </p:spTree>
    <p:extLst>
      <p:ext uri="{BB962C8B-B14F-4D97-AF65-F5344CB8AC3E}">
        <p14:creationId xmlns:p14="http://schemas.microsoft.com/office/powerpoint/2010/main" val="4931996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96E8C7D-9B79-425F-998F-281254FC9C66}"/>
              </a:ext>
            </a:extLst>
          </p:cNvPr>
          <p:cNvGrpSpPr/>
          <p:nvPr/>
        </p:nvGrpSpPr>
        <p:grpSpPr>
          <a:xfrm>
            <a:off x="2544226" y="1949693"/>
            <a:ext cx="2222205" cy="2412754"/>
            <a:chOff x="2499825" y="1251685"/>
            <a:chExt cx="2222205" cy="2412754"/>
          </a:xfrm>
        </p:grpSpPr>
        <p:cxnSp>
          <p:nvCxnSpPr>
            <p:cNvPr id="9" name="Straight Connector 8">
              <a:extLst>
                <a:ext uri="{FF2B5EF4-FFF2-40B4-BE49-F238E27FC236}">
                  <a16:creationId xmlns:a16="http://schemas.microsoft.com/office/drawing/2014/main" id="{E5E6645F-91CA-45B3-8C6A-2B08012F4BBC}"/>
                </a:ext>
              </a:extLst>
            </p:cNvPr>
            <p:cNvCxnSpPr>
              <a:cxnSpLocks/>
            </p:cNvCxnSpPr>
            <p:nvPr/>
          </p:nvCxnSpPr>
          <p:spPr>
            <a:xfrm flipH="1">
              <a:off x="3421024" y="1251685"/>
              <a:ext cx="902589" cy="2150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B2BBED4-2D59-40EC-8A43-DF31E463B5EC}"/>
                </a:ext>
              </a:extLst>
            </p:cNvPr>
            <p:cNvSpPr/>
            <p:nvPr/>
          </p:nvSpPr>
          <p:spPr>
            <a:xfrm>
              <a:off x="2499825" y="2837416"/>
              <a:ext cx="2222205" cy="82702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artefact</a:t>
              </a:r>
            </a:p>
          </p:txBody>
        </p:sp>
      </p:grpSp>
      <p:grpSp>
        <p:nvGrpSpPr>
          <p:cNvPr id="46" name="Group 45">
            <a:extLst>
              <a:ext uri="{FF2B5EF4-FFF2-40B4-BE49-F238E27FC236}">
                <a16:creationId xmlns:a16="http://schemas.microsoft.com/office/drawing/2014/main" id="{70D29920-2704-47F5-8AFD-8E7A50FAEDBC}"/>
              </a:ext>
            </a:extLst>
          </p:cNvPr>
          <p:cNvGrpSpPr/>
          <p:nvPr/>
        </p:nvGrpSpPr>
        <p:grpSpPr>
          <a:xfrm>
            <a:off x="205627" y="1916557"/>
            <a:ext cx="2912793" cy="2474633"/>
            <a:chOff x="94823" y="1255816"/>
            <a:chExt cx="3209813" cy="2474633"/>
          </a:xfrm>
        </p:grpSpPr>
        <p:sp>
          <p:nvSpPr>
            <p:cNvPr id="37" name="Oval 36">
              <a:extLst>
                <a:ext uri="{FF2B5EF4-FFF2-40B4-BE49-F238E27FC236}">
                  <a16:creationId xmlns:a16="http://schemas.microsoft.com/office/drawing/2014/main" id="{7D733A4C-38B2-4EEF-8802-689C3FEA275A}"/>
                </a:ext>
              </a:extLst>
            </p:cNvPr>
            <p:cNvSpPr/>
            <p:nvPr/>
          </p:nvSpPr>
          <p:spPr>
            <a:xfrm>
              <a:off x="94823" y="2836684"/>
              <a:ext cx="2194679" cy="89376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Requirements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artefact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2A4B4E66-0840-4250-A006-A42EA9420910}"/>
                </a:ext>
              </a:extLst>
            </p:cNvPr>
            <p:cNvCxnSpPr>
              <a:cxnSpLocks/>
              <a:endCxn id="37" idx="0"/>
            </p:cNvCxnSpPr>
            <p:nvPr/>
          </p:nvCxnSpPr>
          <p:spPr>
            <a:xfrm flipH="1">
              <a:off x="1192162" y="1255816"/>
              <a:ext cx="2112474" cy="158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346D991-191B-4E96-B7E7-8796AE494D28}"/>
              </a:ext>
            </a:extLst>
          </p:cNvPr>
          <p:cNvGrpSpPr/>
          <p:nvPr/>
        </p:nvGrpSpPr>
        <p:grpSpPr>
          <a:xfrm>
            <a:off x="4941514" y="2165324"/>
            <a:ext cx="2224075" cy="2244903"/>
            <a:chOff x="4436903" y="1377158"/>
            <a:chExt cx="2224075" cy="2333873"/>
          </a:xfrm>
        </p:grpSpPr>
        <p:cxnSp>
          <p:nvCxnSpPr>
            <p:cNvPr id="55" name="Straight Connector 54">
              <a:extLst>
                <a:ext uri="{FF2B5EF4-FFF2-40B4-BE49-F238E27FC236}">
                  <a16:creationId xmlns:a16="http://schemas.microsoft.com/office/drawing/2014/main" id="{31A48F12-16D6-4A59-B50B-875A37554C97}"/>
                </a:ext>
              </a:extLst>
            </p:cNvPr>
            <p:cNvCxnSpPr>
              <a:cxnSpLocks/>
              <a:endCxn id="62" idx="0"/>
            </p:cNvCxnSpPr>
            <p:nvPr/>
          </p:nvCxnSpPr>
          <p:spPr>
            <a:xfrm>
              <a:off x="5437181" y="1377158"/>
              <a:ext cx="111760" cy="1459526"/>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8E72B4FA-721C-468E-BF53-BDBAF3799443}"/>
                </a:ext>
              </a:extLst>
            </p:cNvPr>
            <p:cNvSpPr/>
            <p:nvPr/>
          </p:nvSpPr>
          <p:spPr>
            <a:xfrm>
              <a:off x="4436903" y="2836684"/>
              <a:ext cx="2224075" cy="874347"/>
            </a:xfrm>
            <a:prstGeom prst="ellipse">
              <a:avLst/>
            </a:prstGeom>
            <a:solidFill>
              <a:schemeClr val="bg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Implementation artefact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A7D597FC-0125-44ED-B748-2057644EF0ED}"/>
              </a:ext>
            </a:extLst>
          </p:cNvPr>
          <p:cNvGrpSpPr/>
          <p:nvPr/>
        </p:nvGrpSpPr>
        <p:grpSpPr>
          <a:xfrm>
            <a:off x="7310496" y="1955012"/>
            <a:ext cx="2224075" cy="2436177"/>
            <a:chOff x="6908676" y="1313711"/>
            <a:chExt cx="2224075" cy="2177129"/>
          </a:xfrm>
        </p:grpSpPr>
        <p:cxnSp>
          <p:nvCxnSpPr>
            <p:cNvPr id="49" name="Straight Connector 48">
              <a:extLst>
                <a:ext uri="{FF2B5EF4-FFF2-40B4-BE49-F238E27FC236}">
                  <a16:creationId xmlns:a16="http://schemas.microsoft.com/office/drawing/2014/main" id="{655AC9EF-AAF3-4725-942B-32E04C77FF35}"/>
                </a:ext>
              </a:extLst>
            </p:cNvPr>
            <p:cNvCxnSpPr>
              <a:cxnSpLocks/>
              <a:endCxn id="50" idx="0"/>
            </p:cNvCxnSpPr>
            <p:nvPr/>
          </p:nvCxnSpPr>
          <p:spPr>
            <a:xfrm>
              <a:off x="7284877" y="1313711"/>
              <a:ext cx="735837" cy="139575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F2663434-FB4F-4FC1-86E7-CF7333566673}"/>
                </a:ext>
              </a:extLst>
            </p:cNvPr>
            <p:cNvSpPr/>
            <p:nvPr/>
          </p:nvSpPr>
          <p:spPr>
            <a:xfrm>
              <a:off x="6908676" y="2709465"/>
              <a:ext cx="2224075" cy="781375"/>
            </a:xfrm>
            <a:prstGeom prst="ellipse">
              <a:avLst/>
            </a:prstGeom>
            <a:solidFill>
              <a:schemeClr val="bg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Running the program  artefact </a:t>
              </a:r>
            </a:p>
          </p:txBody>
        </p:sp>
      </p:grpSp>
      <p:grpSp>
        <p:nvGrpSpPr>
          <p:cNvPr id="42" name="Group 41">
            <a:extLst>
              <a:ext uri="{FF2B5EF4-FFF2-40B4-BE49-F238E27FC236}">
                <a16:creationId xmlns:a16="http://schemas.microsoft.com/office/drawing/2014/main" id="{387EFDEB-53B9-4D7D-9147-3318FEBDD812}"/>
              </a:ext>
            </a:extLst>
          </p:cNvPr>
          <p:cNvGrpSpPr/>
          <p:nvPr/>
        </p:nvGrpSpPr>
        <p:grpSpPr>
          <a:xfrm>
            <a:off x="8645765" y="1635369"/>
            <a:ext cx="3484810" cy="4188210"/>
            <a:chOff x="8684032" y="1070537"/>
            <a:chExt cx="3389816" cy="3925894"/>
          </a:xfrm>
        </p:grpSpPr>
        <p:cxnSp>
          <p:nvCxnSpPr>
            <p:cNvPr id="30" name="Straight Connector 29">
              <a:extLst>
                <a:ext uri="{FF2B5EF4-FFF2-40B4-BE49-F238E27FC236}">
                  <a16:creationId xmlns:a16="http://schemas.microsoft.com/office/drawing/2014/main" id="{F76417E3-1D1F-4238-A3EE-90A13CCB3AB3}"/>
                </a:ext>
              </a:extLst>
            </p:cNvPr>
            <p:cNvCxnSpPr>
              <a:cxnSpLocks/>
              <a:endCxn id="25" idx="0"/>
            </p:cNvCxnSpPr>
            <p:nvPr/>
          </p:nvCxnSpPr>
          <p:spPr>
            <a:xfrm>
              <a:off x="8684032" y="1070537"/>
              <a:ext cx="2259878" cy="2932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0710112D-DE95-4CD8-A14B-8C242D57F807}"/>
                </a:ext>
              </a:extLst>
            </p:cNvPr>
            <p:cNvSpPr/>
            <p:nvPr/>
          </p:nvSpPr>
          <p:spPr>
            <a:xfrm>
              <a:off x="9813970" y="4002661"/>
              <a:ext cx="2259878" cy="993770"/>
            </a:xfrm>
            <a:prstGeom prst="ellipse">
              <a:avLst/>
            </a:prstGeom>
            <a:solidFill>
              <a:schemeClr val="bg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Teaching and learning resource artefact</a:t>
              </a:r>
            </a:p>
          </p:txBody>
        </p:sp>
      </p:grpSp>
      <p:sp>
        <p:nvSpPr>
          <p:cNvPr id="82" name="TextBox 81">
            <a:extLst>
              <a:ext uri="{FF2B5EF4-FFF2-40B4-BE49-F238E27FC236}">
                <a16:creationId xmlns:a16="http://schemas.microsoft.com/office/drawing/2014/main" id="{037E0120-D057-46B8-B0DF-9807D33B3698}"/>
              </a:ext>
            </a:extLst>
          </p:cNvPr>
          <p:cNvSpPr txBox="1"/>
          <p:nvPr/>
        </p:nvSpPr>
        <p:spPr>
          <a:xfrm>
            <a:off x="321284" y="6145878"/>
            <a:ext cx="3280065" cy="369332"/>
          </a:xfrm>
          <a:prstGeom prst="rect">
            <a:avLst/>
          </a:prstGeom>
          <a:noFill/>
        </p:spPr>
        <p:txBody>
          <a:bodyPr wrap="none" rtlCol="0">
            <a:spAutoFit/>
          </a:bodyPr>
          <a:lstStyle/>
          <a:p>
            <a:r>
              <a:rPr lang="en-GB" dirty="0"/>
              <a:t>Draft version, not for publication.</a:t>
            </a:r>
          </a:p>
        </p:txBody>
      </p:sp>
      <p:sp>
        <p:nvSpPr>
          <p:cNvPr id="84" name="Rectangle 83">
            <a:extLst>
              <a:ext uri="{FF2B5EF4-FFF2-40B4-BE49-F238E27FC236}">
                <a16:creationId xmlns:a16="http://schemas.microsoft.com/office/drawing/2014/main" id="{833D0225-872C-4542-9D6D-5AE062A0DE10}"/>
              </a:ext>
            </a:extLst>
          </p:cNvPr>
          <p:cNvSpPr/>
          <p:nvPr/>
        </p:nvSpPr>
        <p:spPr>
          <a:xfrm>
            <a:off x="2420451" y="3203263"/>
            <a:ext cx="2447457" cy="1580868"/>
          </a:xfrm>
          <a:prstGeom prst="rect">
            <a:avLst/>
          </a:prstGeom>
          <a:noFill/>
          <a:ln w="762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86" name="TextBox 85">
            <a:extLst>
              <a:ext uri="{FF2B5EF4-FFF2-40B4-BE49-F238E27FC236}">
                <a16:creationId xmlns:a16="http://schemas.microsoft.com/office/drawing/2014/main" id="{7F803924-7C7E-402C-81F5-C1FA83A376B6}"/>
              </a:ext>
            </a:extLst>
          </p:cNvPr>
          <p:cNvSpPr txBox="1"/>
          <p:nvPr/>
        </p:nvSpPr>
        <p:spPr>
          <a:xfrm>
            <a:off x="6857999" y="6113791"/>
            <a:ext cx="527257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Figure 5 Primary programming activity artefact model</a:t>
            </a:r>
          </a:p>
        </p:txBody>
      </p:sp>
      <p:sp>
        <p:nvSpPr>
          <p:cNvPr id="3" name="Rectangle 2">
            <a:extLst>
              <a:ext uri="{FF2B5EF4-FFF2-40B4-BE49-F238E27FC236}">
                <a16:creationId xmlns:a16="http://schemas.microsoft.com/office/drawing/2014/main" id="{4E4616C1-17D3-49B7-9CE2-785E68A960CD}"/>
              </a:ext>
            </a:extLst>
          </p:cNvPr>
          <p:cNvSpPr/>
          <p:nvPr/>
        </p:nvSpPr>
        <p:spPr>
          <a:xfrm>
            <a:off x="2581819" y="934854"/>
            <a:ext cx="6254508" cy="123047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E6E6"/>
                </a:solidFill>
                <a:effectLst/>
                <a:uLnTx/>
                <a:uFillTx/>
                <a:latin typeface="Calibri" panose="020F0502020204030204"/>
                <a:ea typeface="+mn-ea"/>
                <a:cs typeface="+mn-cs"/>
              </a:rPr>
              <a:t>Primary  Programming Activity</a:t>
            </a:r>
          </a:p>
        </p:txBody>
      </p:sp>
    </p:spTree>
    <p:extLst>
      <p:ext uri="{BB962C8B-B14F-4D97-AF65-F5344CB8AC3E}">
        <p14:creationId xmlns:p14="http://schemas.microsoft.com/office/powerpoint/2010/main" val="32163338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53DC57-5B8F-4AB3-AE01-A6C84F717837}"/>
              </a:ext>
            </a:extLst>
          </p:cNvPr>
          <p:cNvGrpSpPr/>
          <p:nvPr/>
        </p:nvGrpSpPr>
        <p:grpSpPr>
          <a:xfrm>
            <a:off x="6508428" y="2479156"/>
            <a:ext cx="2156951" cy="4272930"/>
            <a:chOff x="6508428" y="2479156"/>
            <a:chExt cx="2156951" cy="4272930"/>
          </a:xfrm>
        </p:grpSpPr>
        <p:cxnSp>
          <p:nvCxnSpPr>
            <p:cNvPr id="182" name="Straight Connector 181">
              <a:extLst>
                <a:ext uri="{FF2B5EF4-FFF2-40B4-BE49-F238E27FC236}">
                  <a16:creationId xmlns:a16="http://schemas.microsoft.com/office/drawing/2014/main" id="{A86DE3F7-9FA4-420A-9319-D6001C86AAE5}"/>
                </a:ext>
              </a:extLst>
            </p:cNvPr>
            <p:cNvCxnSpPr>
              <a:cxnSpLocks/>
              <a:endCxn id="167" idx="0"/>
            </p:cNvCxnSpPr>
            <p:nvPr/>
          </p:nvCxnSpPr>
          <p:spPr>
            <a:xfrm>
              <a:off x="6508428" y="2479156"/>
              <a:ext cx="983264" cy="3290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F43342E-3A5D-49BA-934B-E20AC8018A73}"/>
                </a:ext>
              </a:extLst>
            </p:cNvPr>
            <p:cNvSpPr txBox="1"/>
            <p:nvPr/>
          </p:nvSpPr>
          <p:spPr>
            <a:xfrm>
              <a:off x="7316592" y="5105563"/>
              <a:ext cx="13487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refined through a</a:t>
              </a:r>
            </a:p>
          </p:txBody>
        </p:sp>
        <p:grpSp>
          <p:nvGrpSpPr>
            <p:cNvPr id="21" name="Group 20">
              <a:extLst>
                <a:ext uri="{FF2B5EF4-FFF2-40B4-BE49-F238E27FC236}">
                  <a16:creationId xmlns:a16="http://schemas.microsoft.com/office/drawing/2014/main" id="{2A7A0CCA-4BE6-4EED-93E4-CF72F4A8F040}"/>
                </a:ext>
              </a:extLst>
            </p:cNvPr>
            <p:cNvGrpSpPr/>
            <p:nvPr/>
          </p:nvGrpSpPr>
          <p:grpSpPr>
            <a:xfrm>
              <a:off x="6514574" y="5769845"/>
              <a:ext cx="1954235" cy="982241"/>
              <a:chOff x="7868944" y="2274294"/>
              <a:chExt cx="2299153" cy="1704174"/>
            </a:xfrm>
          </p:grpSpPr>
          <p:sp>
            <p:nvSpPr>
              <p:cNvPr id="167" name="Oval 166">
                <a:extLst>
                  <a:ext uri="{FF2B5EF4-FFF2-40B4-BE49-F238E27FC236}">
                    <a16:creationId xmlns:a16="http://schemas.microsoft.com/office/drawing/2014/main" id="{5B9276C5-CD69-4A8A-AE70-396FEEC97CF4}"/>
                  </a:ext>
                </a:extLst>
              </p:cNvPr>
              <p:cNvSpPr/>
              <p:nvPr/>
            </p:nvSpPr>
            <p:spPr>
              <a:xfrm>
                <a:off x="7868944" y="2274294"/>
                <a:ext cx="2299153" cy="170417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Refinement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Process</a:t>
                </a:r>
              </a:p>
            </p:txBody>
          </p:sp>
          <p:pic>
            <p:nvPicPr>
              <p:cNvPr id="65" name="Graphic 64" descr="Smiling face with no fill">
                <a:extLst>
                  <a:ext uri="{FF2B5EF4-FFF2-40B4-BE49-F238E27FC236}">
                    <a16:creationId xmlns:a16="http://schemas.microsoft.com/office/drawing/2014/main" id="{4435A21F-4F1F-4719-8858-55B9D24B89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6997" y="3470738"/>
                <a:ext cx="400470" cy="400471"/>
              </a:xfrm>
              <a:prstGeom prst="roundRect">
                <a:avLst/>
              </a:prstGeom>
            </p:spPr>
          </p:pic>
          <p:pic>
            <p:nvPicPr>
              <p:cNvPr id="66" name="Graphic 65" descr="Worried face with no fill">
                <a:extLst>
                  <a:ext uri="{FF2B5EF4-FFF2-40B4-BE49-F238E27FC236}">
                    <a16:creationId xmlns:a16="http://schemas.microsoft.com/office/drawing/2014/main" id="{99119E37-64B7-4469-B22D-CDB4397B72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9594" y="3476170"/>
                <a:ext cx="400470" cy="400471"/>
              </a:xfrm>
              <a:prstGeom prst="roundRect">
                <a:avLst/>
              </a:prstGeom>
            </p:spPr>
          </p:pic>
        </p:grpSp>
      </p:grpSp>
      <p:grpSp>
        <p:nvGrpSpPr>
          <p:cNvPr id="29" name="Group 28">
            <a:extLst>
              <a:ext uri="{FF2B5EF4-FFF2-40B4-BE49-F238E27FC236}">
                <a16:creationId xmlns:a16="http://schemas.microsoft.com/office/drawing/2014/main" id="{764E691D-E6C8-4DDE-8B4A-57036021024C}"/>
              </a:ext>
            </a:extLst>
          </p:cNvPr>
          <p:cNvGrpSpPr/>
          <p:nvPr/>
        </p:nvGrpSpPr>
        <p:grpSpPr>
          <a:xfrm>
            <a:off x="7114380" y="2402531"/>
            <a:ext cx="4637932" cy="4382821"/>
            <a:chOff x="7114380" y="2402531"/>
            <a:chExt cx="4637932" cy="4382821"/>
          </a:xfrm>
        </p:grpSpPr>
        <p:grpSp>
          <p:nvGrpSpPr>
            <p:cNvPr id="13" name="Group 12">
              <a:extLst>
                <a:ext uri="{FF2B5EF4-FFF2-40B4-BE49-F238E27FC236}">
                  <a16:creationId xmlns:a16="http://schemas.microsoft.com/office/drawing/2014/main" id="{1A2B5043-F92D-4C94-9729-A3CE19D4C336}"/>
                </a:ext>
              </a:extLst>
            </p:cNvPr>
            <p:cNvGrpSpPr/>
            <p:nvPr/>
          </p:nvGrpSpPr>
          <p:grpSpPr>
            <a:xfrm>
              <a:off x="7114380" y="2402531"/>
              <a:ext cx="4637932" cy="4382821"/>
              <a:chOff x="7114380" y="2402531"/>
              <a:chExt cx="4637932" cy="4382821"/>
            </a:xfrm>
          </p:grpSpPr>
          <p:sp>
            <p:nvSpPr>
              <p:cNvPr id="86" name="TextBox 85">
                <a:extLst>
                  <a:ext uri="{FF2B5EF4-FFF2-40B4-BE49-F238E27FC236}">
                    <a16:creationId xmlns:a16="http://schemas.microsoft.com/office/drawing/2014/main" id="{E5375A31-E6EA-42F1-920E-51A849A1E7F2}"/>
                  </a:ext>
                </a:extLst>
              </p:cNvPr>
              <p:cNvSpPr txBox="1"/>
              <p:nvPr/>
            </p:nvSpPr>
            <p:spPr>
              <a:xfrm>
                <a:off x="7460855" y="3835128"/>
                <a:ext cx="1820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developed as part of one or more</a:t>
                </a:r>
              </a:p>
            </p:txBody>
          </p:sp>
          <p:grpSp>
            <p:nvGrpSpPr>
              <p:cNvPr id="15" name="Group 14"/>
              <p:cNvGrpSpPr/>
              <p:nvPr/>
            </p:nvGrpSpPr>
            <p:grpSpPr>
              <a:xfrm>
                <a:off x="9001975" y="4377028"/>
                <a:ext cx="1967673" cy="990145"/>
                <a:chOff x="8208344" y="5022743"/>
                <a:chExt cx="2398732" cy="1154226"/>
              </a:xfrm>
            </p:grpSpPr>
            <p:sp>
              <p:nvSpPr>
                <p:cNvPr id="294" name="Rectangle: Rounded Corners 293">
                  <a:extLst>
                    <a:ext uri="{FF2B5EF4-FFF2-40B4-BE49-F238E27FC236}">
                      <a16:creationId xmlns:a16="http://schemas.microsoft.com/office/drawing/2014/main" id="{3036F709-5645-49B2-8F61-BD77C6A31ECC}"/>
                    </a:ext>
                  </a:extLst>
                </p:cNvPr>
                <p:cNvSpPr/>
                <p:nvPr/>
              </p:nvSpPr>
              <p:spPr>
                <a:xfrm>
                  <a:off x="8208344" y="5022743"/>
                  <a:ext cx="2398732" cy="115422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Activities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2" name="Graphic 81" descr="Eye">
                  <a:extLst>
                    <a:ext uri="{FF2B5EF4-FFF2-40B4-BE49-F238E27FC236}">
                      <a16:creationId xmlns:a16="http://schemas.microsoft.com/office/drawing/2014/main" id="{8BBDC115-00DB-4C62-B3C7-BFA13F2767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33354" y="5860142"/>
                  <a:ext cx="353908" cy="291435"/>
                </a:xfrm>
                <a:prstGeom prst="rect">
                  <a:avLst/>
                </a:prstGeom>
              </p:spPr>
            </p:pic>
            <p:grpSp>
              <p:nvGrpSpPr>
                <p:cNvPr id="84" name="Group 83">
                  <a:extLst>
                    <a:ext uri="{FF2B5EF4-FFF2-40B4-BE49-F238E27FC236}">
                      <a16:creationId xmlns:a16="http://schemas.microsoft.com/office/drawing/2014/main" id="{D81FECB2-565A-4605-BAB4-E53808D0A413}"/>
                    </a:ext>
                  </a:extLst>
                </p:cNvPr>
                <p:cNvGrpSpPr/>
                <p:nvPr/>
              </p:nvGrpSpPr>
              <p:grpSpPr>
                <a:xfrm>
                  <a:off x="9050502" y="5836305"/>
                  <a:ext cx="626278" cy="265083"/>
                  <a:chOff x="5454846" y="332985"/>
                  <a:chExt cx="1176908" cy="493766"/>
                </a:xfrm>
              </p:grpSpPr>
              <p:pic>
                <p:nvPicPr>
                  <p:cNvPr id="90" name="Graphic 89" descr="Arrow: Slight curve">
                    <a:extLst>
                      <a:ext uri="{FF2B5EF4-FFF2-40B4-BE49-F238E27FC236}">
                        <a16:creationId xmlns:a16="http://schemas.microsoft.com/office/drawing/2014/main" id="{69629447-6F43-4958-904B-FC1C520DD1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8928" y="440442"/>
                    <a:ext cx="269268" cy="269268"/>
                  </a:xfrm>
                  <a:prstGeom prst="rect">
                    <a:avLst/>
                  </a:prstGeom>
                </p:spPr>
              </p:pic>
              <p:pic>
                <p:nvPicPr>
                  <p:cNvPr id="91" name="Graphic 90" descr="Image">
                    <a:extLst>
                      <a:ext uri="{FF2B5EF4-FFF2-40B4-BE49-F238E27FC236}">
                        <a16:creationId xmlns:a16="http://schemas.microsoft.com/office/drawing/2014/main" id="{752CFE17-787C-47D5-96D8-28750593723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4846" y="332985"/>
                    <a:ext cx="493766" cy="493766"/>
                  </a:xfrm>
                  <a:prstGeom prst="rect">
                    <a:avLst/>
                  </a:prstGeom>
                </p:spPr>
              </p:pic>
              <p:sp>
                <p:nvSpPr>
                  <p:cNvPr id="94" name="Freeform: Shape 93">
                    <a:extLst>
                      <a:ext uri="{FF2B5EF4-FFF2-40B4-BE49-F238E27FC236}">
                        <a16:creationId xmlns:a16="http://schemas.microsoft.com/office/drawing/2014/main" id="{8E9987C8-FD50-4F4F-BFF1-407169ADEBFC}"/>
                      </a:ext>
                    </a:extLst>
                  </p:cNvPr>
                  <p:cNvSpPr/>
                  <p:nvPr/>
                </p:nvSpPr>
                <p:spPr>
                  <a:xfrm>
                    <a:off x="6141725" y="395312"/>
                    <a:ext cx="490029" cy="385579"/>
                  </a:xfrm>
                  <a:custGeom>
                    <a:avLst/>
                    <a:gdLst>
                      <a:gd name="connsiteX0" fmla="*/ 34248 w 456634"/>
                      <a:gd name="connsiteY0" fmla="*/ 288030 h 318890"/>
                      <a:gd name="connsiteX1" fmla="*/ 34248 w 456634"/>
                      <a:gd name="connsiteY1" fmla="*/ 30860 h 318890"/>
                      <a:gd name="connsiteX2" fmla="*/ 422387 w 456634"/>
                      <a:gd name="connsiteY2" fmla="*/ 30860 h 318890"/>
                      <a:gd name="connsiteX3" fmla="*/ 422387 w 456634"/>
                      <a:gd name="connsiteY3" fmla="*/ 288030 h 318890"/>
                      <a:gd name="connsiteX4" fmla="*/ 456634 w 456634"/>
                      <a:gd name="connsiteY4" fmla="*/ 318891 h 318890"/>
                      <a:gd name="connsiteX5" fmla="*/ 456634 w 456634"/>
                      <a:gd name="connsiteY5" fmla="*/ 0 h 318890"/>
                      <a:gd name="connsiteX6" fmla="*/ 0 w 456634"/>
                      <a:gd name="connsiteY6" fmla="*/ 0 h 318890"/>
                      <a:gd name="connsiteX7" fmla="*/ 0 w 456634"/>
                      <a:gd name="connsiteY7" fmla="*/ 318891 h 3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634" h="318890">
                        <a:moveTo>
                          <a:pt x="34248" y="288030"/>
                        </a:moveTo>
                        <a:lnTo>
                          <a:pt x="34248" y="30860"/>
                        </a:lnTo>
                        <a:lnTo>
                          <a:pt x="422387" y="30860"/>
                        </a:lnTo>
                        <a:lnTo>
                          <a:pt x="422387" y="288030"/>
                        </a:lnTo>
                        <a:close/>
                        <a:moveTo>
                          <a:pt x="456634" y="318891"/>
                        </a:moveTo>
                        <a:lnTo>
                          <a:pt x="456634" y="0"/>
                        </a:lnTo>
                        <a:lnTo>
                          <a:pt x="0" y="0"/>
                        </a:lnTo>
                        <a:lnTo>
                          <a:pt x="0" y="318891"/>
                        </a:lnTo>
                        <a:close/>
                      </a:path>
                    </a:pathLst>
                  </a:custGeom>
                  <a:solidFill>
                    <a:srgbClr val="000000"/>
                  </a:solidFill>
                  <a:ln w="56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5310A9C1-98E2-4B99-8769-32D9F2A0ED56}"/>
                      </a:ext>
                    </a:extLst>
                  </p:cNvPr>
                  <p:cNvSpPr/>
                  <p:nvPr/>
                </p:nvSpPr>
                <p:spPr>
                  <a:xfrm>
                    <a:off x="6401990" y="563089"/>
                    <a:ext cx="114159" cy="123442"/>
                  </a:xfrm>
                  <a:custGeom>
                    <a:avLst/>
                    <a:gdLst>
                      <a:gd name="connsiteX0" fmla="*/ 114159 w 114158"/>
                      <a:gd name="connsiteY0" fmla="*/ 115521 h 123441"/>
                      <a:gd name="connsiteX1" fmla="*/ 36017 w 114158"/>
                      <a:gd name="connsiteY1" fmla="*/ 3292 h 123441"/>
                      <a:gd name="connsiteX2" fmla="*/ 29453 w 114158"/>
                      <a:gd name="connsiteY2" fmla="*/ 0 h 123441"/>
                      <a:gd name="connsiteX3" fmla="*/ 22832 w 114158"/>
                      <a:gd name="connsiteY3" fmla="*/ 3292 h 123441"/>
                      <a:gd name="connsiteX4" fmla="*/ 0 w 114158"/>
                      <a:gd name="connsiteY4" fmla="*/ 36312 h 123441"/>
                      <a:gd name="connsiteX5" fmla="*/ 48974 w 114158"/>
                      <a:gd name="connsiteY5" fmla="*/ 107703 h 123441"/>
                      <a:gd name="connsiteX6" fmla="*/ 51371 w 114158"/>
                      <a:gd name="connsiteY6" fmla="*/ 126785 h 123441"/>
                      <a:gd name="connsiteX7" fmla="*/ 106738 w 114158"/>
                      <a:gd name="connsiteY7" fmla="*/ 126785 h 123441"/>
                      <a:gd name="connsiteX8" fmla="*/ 115357 w 114158"/>
                      <a:gd name="connsiteY8" fmla="*/ 119757 h 123441"/>
                      <a:gd name="connsiteX9" fmla="*/ 114159 w 114158"/>
                      <a:gd name="connsiteY9" fmla="*/ 115521 h 1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58" h="123441">
                        <a:moveTo>
                          <a:pt x="114159" y="115521"/>
                        </a:moveTo>
                        <a:lnTo>
                          <a:pt x="36017" y="3292"/>
                        </a:lnTo>
                        <a:cubicBezTo>
                          <a:pt x="34619" y="1235"/>
                          <a:pt x="32129" y="-13"/>
                          <a:pt x="29453" y="0"/>
                        </a:cubicBezTo>
                        <a:cubicBezTo>
                          <a:pt x="26764" y="-1"/>
                          <a:pt x="24264" y="1242"/>
                          <a:pt x="22832" y="3292"/>
                        </a:cubicBezTo>
                        <a:lnTo>
                          <a:pt x="0" y="36312"/>
                        </a:lnTo>
                        <a:lnTo>
                          <a:pt x="48974" y="107703"/>
                        </a:lnTo>
                        <a:cubicBezTo>
                          <a:pt x="53119" y="113350"/>
                          <a:pt x="54010" y="120445"/>
                          <a:pt x="51371" y="126785"/>
                        </a:cubicBezTo>
                        <a:lnTo>
                          <a:pt x="106738" y="126785"/>
                        </a:lnTo>
                        <a:cubicBezTo>
                          <a:pt x="111272" y="126989"/>
                          <a:pt x="115131" y="123842"/>
                          <a:pt x="115357" y="119757"/>
                        </a:cubicBezTo>
                        <a:cubicBezTo>
                          <a:pt x="115440" y="118268"/>
                          <a:pt x="115022" y="116792"/>
                          <a:pt x="114159" y="115521"/>
                        </a:cubicBezTo>
                        <a:close/>
                      </a:path>
                    </a:pathLst>
                  </a:custGeom>
                  <a:solidFill>
                    <a:schemeClr val="tx1">
                      <a:lumMod val="50000"/>
                      <a:lumOff val="50000"/>
                    </a:schemeClr>
                  </a:solidFill>
                  <a:ln w="56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F1B424D7-AAA0-4129-B425-F396CEA2D787}"/>
                      </a:ext>
                    </a:extLst>
                  </p:cNvPr>
                  <p:cNvSpPr/>
                  <p:nvPr/>
                </p:nvSpPr>
                <p:spPr>
                  <a:xfrm>
                    <a:off x="6206638" y="488344"/>
                    <a:ext cx="221209" cy="204395"/>
                  </a:xfrm>
                  <a:custGeom>
                    <a:avLst/>
                    <a:gdLst>
                      <a:gd name="connsiteX0" fmla="*/ 265217 w 262564"/>
                      <a:gd name="connsiteY0" fmla="*/ 184858 h 195449"/>
                      <a:gd name="connsiteX1" fmla="*/ 141070 w 262564"/>
                      <a:gd name="connsiteY1" fmla="*/ 2833 h 195449"/>
                      <a:gd name="connsiteX2" fmla="*/ 134391 w 262564"/>
                      <a:gd name="connsiteY2" fmla="*/ 4 h 195449"/>
                      <a:gd name="connsiteX3" fmla="*/ 133364 w 262564"/>
                      <a:gd name="connsiteY3" fmla="*/ 4 h 195449"/>
                      <a:gd name="connsiteX4" fmla="*/ 132337 w 262564"/>
                      <a:gd name="connsiteY4" fmla="*/ 4 h 195449"/>
                      <a:gd name="connsiteX5" fmla="*/ 125658 w 262564"/>
                      <a:gd name="connsiteY5" fmla="*/ 2833 h 195449"/>
                      <a:gd name="connsiteX6" fmla="*/ 1511 w 262564"/>
                      <a:gd name="connsiteY6" fmla="*/ 184858 h 195449"/>
                      <a:gd name="connsiteX7" fmla="*/ 883 w 262564"/>
                      <a:gd name="connsiteY7" fmla="*/ 192418 h 195449"/>
                      <a:gd name="connsiteX8" fmla="*/ 7790 w 262564"/>
                      <a:gd name="connsiteY8" fmla="*/ 195453 h 195449"/>
                      <a:gd name="connsiteX9" fmla="*/ 258938 w 262564"/>
                      <a:gd name="connsiteY9" fmla="*/ 195453 h 195449"/>
                      <a:gd name="connsiteX10" fmla="*/ 265845 w 262564"/>
                      <a:gd name="connsiteY10" fmla="*/ 192418 h 195449"/>
                      <a:gd name="connsiteX11" fmla="*/ 265217 w 262564"/>
                      <a:gd name="connsiteY11" fmla="*/ 184858 h 195449"/>
                      <a:gd name="connsiteX12" fmla="*/ 154141 w 262564"/>
                      <a:gd name="connsiteY12" fmla="*/ 88110 h 195449"/>
                      <a:gd name="connsiteX13" fmla="*/ 134391 w 262564"/>
                      <a:gd name="connsiteY13" fmla="*/ 103952 h 195449"/>
                      <a:gd name="connsiteX14" fmla="*/ 114642 w 262564"/>
                      <a:gd name="connsiteY14" fmla="*/ 88110 h 195449"/>
                      <a:gd name="connsiteX15" fmla="*/ 81993 w 262564"/>
                      <a:gd name="connsiteY15" fmla="*/ 105907 h 195449"/>
                      <a:gd name="connsiteX16" fmla="*/ 133364 w 262564"/>
                      <a:gd name="connsiteY16" fmla="*/ 30864 h 195449"/>
                      <a:gd name="connsiteX17" fmla="*/ 183365 w 262564"/>
                      <a:gd name="connsiteY17" fmla="*/ 103952 h 19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564" h="195449">
                        <a:moveTo>
                          <a:pt x="265217" y="184858"/>
                        </a:moveTo>
                        <a:lnTo>
                          <a:pt x="141070" y="2833"/>
                        </a:lnTo>
                        <a:cubicBezTo>
                          <a:pt x="139477" y="979"/>
                          <a:pt x="136992" y="-74"/>
                          <a:pt x="134391" y="4"/>
                        </a:cubicBezTo>
                        <a:lnTo>
                          <a:pt x="133364" y="4"/>
                        </a:lnTo>
                        <a:lnTo>
                          <a:pt x="132337" y="4"/>
                        </a:lnTo>
                        <a:cubicBezTo>
                          <a:pt x="129735" y="-74"/>
                          <a:pt x="127251" y="979"/>
                          <a:pt x="125658" y="2833"/>
                        </a:cubicBezTo>
                        <a:lnTo>
                          <a:pt x="1511" y="184858"/>
                        </a:lnTo>
                        <a:cubicBezTo>
                          <a:pt x="-248" y="187075"/>
                          <a:pt x="-490" y="189990"/>
                          <a:pt x="883" y="192418"/>
                        </a:cubicBezTo>
                        <a:cubicBezTo>
                          <a:pt x="2268" y="194619"/>
                          <a:pt x="5013" y="195825"/>
                          <a:pt x="7790" y="195453"/>
                        </a:cubicBezTo>
                        <a:lnTo>
                          <a:pt x="258938" y="195453"/>
                        </a:lnTo>
                        <a:cubicBezTo>
                          <a:pt x="261715" y="195825"/>
                          <a:pt x="264460" y="194619"/>
                          <a:pt x="265845" y="192418"/>
                        </a:cubicBezTo>
                        <a:cubicBezTo>
                          <a:pt x="267218" y="189990"/>
                          <a:pt x="266976" y="187075"/>
                          <a:pt x="265217" y="184858"/>
                        </a:cubicBezTo>
                        <a:close/>
                        <a:moveTo>
                          <a:pt x="154141" y="88110"/>
                        </a:moveTo>
                        <a:lnTo>
                          <a:pt x="134391" y="103952"/>
                        </a:lnTo>
                        <a:lnTo>
                          <a:pt x="114642" y="88110"/>
                        </a:lnTo>
                        <a:lnTo>
                          <a:pt x="81993" y="105907"/>
                        </a:lnTo>
                        <a:lnTo>
                          <a:pt x="133364" y="30864"/>
                        </a:lnTo>
                        <a:lnTo>
                          <a:pt x="183365" y="103952"/>
                        </a:lnTo>
                        <a:close/>
                      </a:path>
                    </a:pathLst>
                  </a:custGeom>
                  <a:solidFill>
                    <a:schemeClr val="tx1">
                      <a:lumMod val="65000"/>
                      <a:lumOff val="35000"/>
                    </a:schemeClr>
                  </a:solidFill>
                  <a:ln w="56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4" name="Thought Bubble: Cloud 103">
                  <a:extLst>
                    <a:ext uri="{FF2B5EF4-FFF2-40B4-BE49-F238E27FC236}">
                      <a16:creationId xmlns:a16="http://schemas.microsoft.com/office/drawing/2014/main" id="{4771E403-E7AE-47EF-A5FB-F2312E494226}"/>
                    </a:ext>
                  </a:extLst>
                </p:cNvPr>
                <p:cNvSpPr/>
                <p:nvPr/>
              </p:nvSpPr>
              <p:spPr>
                <a:xfrm rot="917874">
                  <a:off x="10151323" y="5915284"/>
                  <a:ext cx="227841" cy="155380"/>
                </a:xfrm>
                <a:prstGeom prst="cloudCallout">
                  <a:avLst>
                    <a:gd name="adj1" fmla="val -45804"/>
                    <a:gd name="adj2" fmla="val 100671"/>
                  </a:avLst>
                </a:prstGeom>
                <a:noFill/>
                <a:ln w="158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grpSp>
          <p:sp>
            <p:nvSpPr>
              <p:cNvPr id="97" name="Rectangle: Rounded Corners 293">
                <a:extLst>
                  <a:ext uri="{FF2B5EF4-FFF2-40B4-BE49-F238E27FC236}">
                    <a16:creationId xmlns:a16="http://schemas.microsoft.com/office/drawing/2014/main" id="{3036F709-5645-49B2-8F61-BD77C6A31ECC}"/>
                  </a:ext>
                </a:extLst>
              </p:cNvPr>
              <p:cNvSpPr/>
              <p:nvPr/>
            </p:nvSpPr>
            <p:spPr>
              <a:xfrm>
                <a:off x="9037746" y="6101707"/>
                <a:ext cx="1883585" cy="68364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Scaffolding Techniques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8" name="Straight Connector 97">
                <a:extLst>
                  <a:ext uri="{FF2B5EF4-FFF2-40B4-BE49-F238E27FC236}">
                    <a16:creationId xmlns:a16="http://schemas.microsoft.com/office/drawing/2014/main" id="{824381A2-746E-46C8-B43E-AA37D7A44DF3}"/>
                  </a:ext>
                </a:extLst>
              </p:cNvPr>
              <p:cNvCxnSpPr>
                <a:cxnSpLocks/>
                <a:endCxn id="294" idx="0"/>
              </p:cNvCxnSpPr>
              <p:nvPr/>
            </p:nvCxnSpPr>
            <p:spPr>
              <a:xfrm>
                <a:off x="7114380" y="2402531"/>
                <a:ext cx="2871432" cy="1974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DCBB884F-E4B8-4CB6-AE4D-122C878ACBC1}"/>
                  </a:ext>
                </a:extLst>
              </p:cNvPr>
              <p:cNvSpPr txBox="1"/>
              <p:nvPr/>
            </p:nvSpPr>
            <p:spPr>
              <a:xfrm>
                <a:off x="9662711" y="5481051"/>
                <a:ext cx="20896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supported and constrained  by</a:t>
                </a:r>
              </a:p>
            </p:txBody>
          </p:sp>
        </p:grpSp>
        <p:cxnSp>
          <p:nvCxnSpPr>
            <p:cNvPr id="78" name="Straight Connector 77">
              <a:extLst>
                <a:ext uri="{FF2B5EF4-FFF2-40B4-BE49-F238E27FC236}">
                  <a16:creationId xmlns:a16="http://schemas.microsoft.com/office/drawing/2014/main" id="{A7999D4C-9B9D-4F3C-81A3-5CC2E75319EA}"/>
                </a:ext>
              </a:extLst>
            </p:cNvPr>
            <p:cNvCxnSpPr>
              <a:cxnSpLocks/>
              <a:stCxn id="294" idx="2"/>
              <a:endCxn id="97" idx="0"/>
            </p:cNvCxnSpPr>
            <p:nvPr/>
          </p:nvCxnSpPr>
          <p:spPr>
            <a:xfrm flipH="1">
              <a:off x="9979539" y="5367173"/>
              <a:ext cx="6273" cy="734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0C04795-E4C2-4A3F-9CD3-D12ACF6CFBF3}"/>
              </a:ext>
            </a:extLst>
          </p:cNvPr>
          <p:cNvGrpSpPr/>
          <p:nvPr/>
        </p:nvGrpSpPr>
        <p:grpSpPr>
          <a:xfrm>
            <a:off x="7641047" y="632983"/>
            <a:ext cx="4460299" cy="1866283"/>
            <a:chOff x="7641047" y="632983"/>
            <a:chExt cx="4460299" cy="1866283"/>
          </a:xfrm>
        </p:grpSpPr>
        <p:cxnSp>
          <p:nvCxnSpPr>
            <p:cNvPr id="301" name="Straight Connector 300">
              <a:extLst>
                <a:ext uri="{FF2B5EF4-FFF2-40B4-BE49-F238E27FC236}">
                  <a16:creationId xmlns:a16="http://schemas.microsoft.com/office/drawing/2014/main" id="{9111C1A3-6597-43EB-9384-4D17D26AFB9F}"/>
                </a:ext>
              </a:extLst>
            </p:cNvPr>
            <p:cNvCxnSpPr>
              <a:cxnSpLocks/>
              <a:stCxn id="2" idx="6"/>
              <a:endCxn id="76" idx="0"/>
            </p:cNvCxnSpPr>
            <p:nvPr/>
          </p:nvCxnSpPr>
          <p:spPr>
            <a:xfrm>
              <a:off x="7641047" y="632983"/>
              <a:ext cx="3489748" cy="805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CBB884F-E4B8-4CB6-AE4D-122C878ACBC1}"/>
                </a:ext>
              </a:extLst>
            </p:cNvPr>
            <p:cNvSpPr txBox="1"/>
            <p:nvPr/>
          </p:nvSpPr>
          <p:spPr>
            <a:xfrm>
              <a:off x="8751381" y="1103956"/>
              <a:ext cx="13914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may incorporate  one or more </a:t>
              </a:r>
            </a:p>
          </p:txBody>
        </p:sp>
        <p:grpSp>
          <p:nvGrpSpPr>
            <p:cNvPr id="20" name="Group 19"/>
            <p:cNvGrpSpPr/>
            <p:nvPr/>
          </p:nvGrpSpPr>
          <p:grpSpPr>
            <a:xfrm>
              <a:off x="10160243" y="1438716"/>
              <a:ext cx="1941103" cy="1060550"/>
              <a:chOff x="10201510" y="2101742"/>
              <a:chExt cx="1941103" cy="1116611"/>
            </a:xfrm>
          </p:grpSpPr>
          <p:sp>
            <p:nvSpPr>
              <p:cNvPr id="76" name="Oval 91">
                <a:extLst>
                  <a:ext uri="{FF2B5EF4-FFF2-40B4-BE49-F238E27FC236}">
                    <a16:creationId xmlns:a16="http://schemas.microsoft.com/office/drawing/2014/main" id="{8BBFF785-6198-4C06-9BBB-29F34D85B099}"/>
                  </a:ext>
                </a:extLst>
              </p:cNvPr>
              <p:cNvSpPr/>
              <p:nvPr/>
            </p:nvSpPr>
            <p:spPr>
              <a:xfrm>
                <a:off x="10201510" y="2101742"/>
                <a:ext cx="1941103" cy="111661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Common Design Patterns</a:t>
                </a:r>
              </a:p>
            </p:txBody>
          </p:sp>
          <p:grpSp>
            <p:nvGrpSpPr>
              <p:cNvPr id="253" name="Group 252">
                <a:extLst>
                  <a:ext uri="{FF2B5EF4-FFF2-40B4-BE49-F238E27FC236}">
                    <a16:creationId xmlns:a16="http://schemas.microsoft.com/office/drawing/2014/main" id="{4C52182B-6E2D-495C-B33C-53AC4BB049CA}"/>
                  </a:ext>
                </a:extLst>
              </p:cNvPr>
              <p:cNvGrpSpPr/>
              <p:nvPr/>
            </p:nvGrpSpPr>
            <p:grpSpPr>
              <a:xfrm>
                <a:off x="10283963" y="2846598"/>
                <a:ext cx="1573300" cy="269907"/>
                <a:chOff x="7595641" y="4551486"/>
                <a:chExt cx="1572330" cy="287276"/>
              </a:xfrm>
            </p:grpSpPr>
            <p:pic>
              <p:nvPicPr>
                <p:cNvPr id="89" name="Graphic 88" descr="Information">
                  <a:extLst>
                    <a:ext uri="{FF2B5EF4-FFF2-40B4-BE49-F238E27FC236}">
                      <a16:creationId xmlns:a16="http://schemas.microsoft.com/office/drawing/2014/main" id="{EC588896-F7CC-408B-BD1F-FFEB9AE3D33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73562" y="4587871"/>
                  <a:ext cx="194409" cy="194409"/>
                </a:xfrm>
                <a:prstGeom prst="rect">
                  <a:avLst/>
                </a:prstGeom>
              </p:spPr>
            </p:pic>
            <p:pic>
              <p:nvPicPr>
                <p:cNvPr id="14" name="Graphic 13" descr="Diamond">
                  <a:extLst>
                    <a:ext uri="{FF2B5EF4-FFF2-40B4-BE49-F238E27FC236}">
                      <a16:creationId xmlns:a16="http://schemas.microsoft.com/office/drawing/2014/main" id="{8E3552F4-DE2A-4EEE-AE86-14CFF50E140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55740" y="4598617"/>
                  <a:ext cx="240145" cy="240145"/>
                </a:xfrm>
                <a:prstGeom prst="rect">
                  <a:avLst/>
                </a:prstGeom>
              </p:spPr>
            </p:pic>
            <p:pic>
              <p:nvPicPr>
                <p:cNvPr id="18" name="Graphic 17" descr="Arrow: Horizontal U-turn">
                  <a:extLst>
                    <a:ext uri="{FF2B5EF4-FFF2-40B4-BE49-F238E27FC236}">
                      <a16:creationId xmlns:a16="http://schemas.microsoft.com/office/drawing/2014/main" id="{09E01268-74C9-4873-B4FF-DCAEC585BA2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18937" y="4609975"/>
                  <a:ext cx="191656" cy="191656"/>
                </a:xfrm>
                <a:prstGeom prst="rect">
                  <a:avLst/>
                </a:prstGeom>
              </p:spPr>
            </p:pic>
            <p:sp>
              <p:nvSpPr>
                <p:cNvPr id="19" name="TextBox 18">
                  <a:extLst>
                    <a:ext uri="{FF2B5EF4-FFF2-40B4-BE49-F238E27FC236}">
                      <a16:creationId xmlns:a16="http://schemas.microsoft.com/office/drawing/2014/main" id="{8BFFBA05-F621-4E4D-AAB1-7A3B90C9B19B}"/>
                    </a:ext>
                  </a:extLst>
                </p:cNvPr>
                <p:cNvSpPr txBox="1"/>
                <p:nvPr/>
              </p:nvSpPr>
              <p:spPr>
                <a:xfrm>
                  <a:off x="7595641" y="4551486"/>
                  <a:ext cx="37369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1st</a:t>
                  </a:r>
                </a:p>
              </p:txBody>
            </p:sp>
            <p:pic>
              <p:nvPicPr>
                <p:cNvPr id="22" name="Graphic 21" descr="Question mark">
                  <a:extLst>
                    <a:ext uri="{FF2B5EF4-FFF2-40B4-BE49-F238E27FC236}">
                      <a16:creationId xmlns:a16="http://schemas.microsoft.com/office/drawing/2014/main" id="{FAA88159-EF6F-45C5-98D9-A1A8B408B2B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313094" y="4598617"/>
                  <a:ext cx="240145" cy="240145"/>
                </a:xfrm>
                <a:prstGeom prst="rect">
                  <a:avLst/>
                </a:prstGeom>
              </p:spPr>
            </p:pic>
          </p:grpSp>
        </p:grpSp>
      </p:grpSp>
      <p:grpSp>
        <p:nvGrpSpPr>
          <p:cNvPr id="17" name="Group 16">
            <a:extLst>
              <a:ext uri="{FF2B5EF4-FFF2-40B4-BE49-F238E27FC236}">
                <a16:creationId xmlns:a16="http://schemas.microsoft.com/office/drawing/2014/main" id="{A01586ED-F366-439F-8E6E-871CFEACEEB3}"/>
              </a:ext>
            </a:extLst>
          </p:cNvPr>
          <p:cNvGrpSpPr/>
          <p:nvPr/>
        </p:nvGrpSpPr>
        <p:grpSpPr>
          <a:xfrm>
            <a:off x="6968276" y="489084"/>
            <a:ext cx="4985057" cy="3392502"/>
            <a:chOff x="6968276" y="489084"/>
            <a:chExt cx="4985057" cy="3392502"/>
          </a:xfrm>
        </p:grpSpPr>
        <p:cxnSp>
          <p:nvCxnSpPr>
            <p:cNvPr id="68" name="Straight Connector 67">
              <a:extLst>
                <a:ext uri="{FF2B5EF4-FFF2-40B4-BE49-F238E27FC236}">
                  <a16:creationId xmlns:a16="http://schemas.microsoft.com/office/drawing/2014/main" id="{33EB3280-F377-4632-8AC5-1EC9C2679DA5}"/>
                </a:ext>
              </a:extLst>
            </p:cNvPr>
            <p:cNvCxnSpPr>
              <a:cxnSpLocks/>
              <a:endCxn id="72" idx="0"/>
            </p:cNvCxnSpPr>
            <p:nvPr/>
          </p:nvCxnSpPr>
          <p:spPr>
            <a:xfrm>
              <a:off x="6968276" y="489084"/>
              <a:ext cx="4014506" cy="2479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E237D7E-EDDE-4252-874E-4281E183288C}"/>
                </a:ext>
              </a:extLst>
            </p:cNvPr>
            <p:cNvGrpSpPr/>
            <p:nvPr/>
          </p:nvGrpSpPr>
          <p:grpSpPr>
            <a:xfrm>
              <a:off x="10012231" y="2968104"/>
              <a:ext cx="1941102" cy="913482"/>
              <a:chOff x="9713813" y="2008856"/>
              <a:chExt cx="1941102" cy="867866"/>
            </a:xfrm>
          </p:grpSpPr>
          <p:grpSp>
            <p:nvGrpSpPr>
              <p:cNvPr id="24" name="Group 23">
                <a:extLst>
                  <a:ext uri="{FF2B5EF4-FFF2-40B4-BE49-F238E27FC236}">
                    <a16:creationId xmlns:a16="http://schemas.microsoft.com/office/drawing/2014/main" id="{2CE51FAE-E6F3-4CB3-8220-F7BE5ECBC64E}"/>
                  </a:ext>
                </a:extLst>
              </p:cNvPr>
              <p:cNvGrpSpPr/>
              <p:nvPr/>
            </p:nvGrpSpPr>
            <p:grpSpPr>
              <a:xfrm>
                <a:off x="9713813" y="2008856"/>
                <a:ext cx="1941102" cy="867866"/>
                <a:chOff x="10030623" y="4750325"/>
                <a:chExt cx="1941102" cy="727271"/>
              </a:xfrm>
            </p:grpSpPr>
            <p:grpSp>
              <p:nvGrpSpPr>
                <p:cNvPr id="81" name="Group 80">
                  <a:extLst>
                    <a:ext uri="{FF2B5EF4-FFF2-40B4-BE49-F238E27FC236}">
                      <a16:creationId xmlns:a16="http://schemas.microsoft.com/office/drawing/2014/main" id="{DF649BAD-B405-4FBB-B7B1-3A8A03D94403}"/>
                    </a:ext>
                  </a:extLst>
                </p:cNvPr>
                <p:cNvGrpSpPr/>
                <p:nvPr/>
              </p:nvGrpSpPr>
              <p:grpSpPr>
                <a:xfrm>
                  <a:off x="10030623" y="4750325"/>
                  <a:ext cx="1941102" cy="727271"/>
                  <a:chOff x="9189032" y="3471074"/>
                  <a:chExt cx="2560241" cy="793840"/>
                </a:xfrm>
              </p:grpSpPr>
              <p:sp>
                <p:nvSpPr>
                  <p:cNvPr id="72" name="Oval 71">
                    <a:extLst>
                      <a:ext uri="{FF2B5EF4-FFF2-40B4-BE49-F238E27FC236}">
                        <a16:creationId xmlns:a16="http://schemas.microsoft.com/office/drawing/2014/main" id="{4B2CC515-6B93-497B-9AAC-840A679547E8}"/>
                      </a:ext>
                    </a:extLst>
                  </p:cNvPr>
                  <p:cNvSpPr/>
                  <p:nvPr/>
                </p:nvSpPr>
                <p:spPr>
                  <a:xfrm>
                    <a:off x="9189032" y="3471074"/>
                    <a:ext cx="2560241" cy="76142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Uses </a:t>
                    </a:r>
                  </a:p>
                </p:txBody>
              </p:sp>
              <p:pic>
                <p:nvPicPr>
                  <p:cNvPr id="131" name="Picture 130">
                    <a:extLst>
                      <a:ext uri="{FF2B5EF4-FFF2-40B4-BE49-F238E27FC236}">
                        <a16:creationId xmlns:a16="http://schemas.microsoft.com/office/drawing/2014/main" id="{13CBA039-B510-4FDE-A4C5-96796A88756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589384" y="3922627"/>
                    <a:ext cx="269719" cy="196751"/>
                  </a:xfrm>
                  <a:prstGeom prst="roundRect">
                    <a:avLst/>
                  </a:prstGeom>
                </p:spPr>
              </p:pic>
              <p:pic>
                <p:nvPicPr>
                  <p:cNvPr id="132" name="Graphic 131" descr="Brain">
                    <a:extLst>
                      <a:ext uri="{FF2B5EF4-FFF2-40B4-BE49-F238E27FC236}">
                        <a16:creationId xmlns:a16="http://schemas.microsoft.com/office/drawing/2014/main" id="{4D9EB82C-78C1-4B1B-A057-765609268B2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896467" y="4001921"/>
                    <a:ext cx="360528" cy="262993"/>
                  </a:xfrm>
                  <a:prstGeom prst="roundRect">
                    <a:avLst/>
                  </a:prstGeom>
                </p:spPr>
              </p:pic>
              <p:pic>
                <p:nvPicPr>
                  <p:cNvPr id="133" name="Picture 132">
                    <a:extLst>
                      <a:ext uri="{FF2B5EF4-FFF2-40B4-BE49-F238E27FC236}">
                        <a16:creationId xmlns:a16="http://schemas.microsoft.com/office/drawing/2014/main" id="{D2BFACBD-B73F-4491-969C-EEA15A1A5EF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370828" y="4062098"/>
                    <a:ext cx="269720" cy="196752"/>
                  </a:xfrm>
                  <a:prstGeom prst="roundRect">
                    <a:avLst>
                      <a:gd name="adj" fmla="val 50000"/>
                    </a:avLst>
                  </a:prstGeom>
                </p:spPr>
              </p:pic>
            </p:grpSp>
            <p:pic>
              <p:nvPicPr>
                <p:cNvPr id="64" name="Graphic 63" descr="User">
                  <a:extLst>
                    <a:ext uri="{FF2B5EF4-FFF2-40B4-BE49-F238E27FC236}">
                      <a16:creationId xmlns:a16="http://schemas.microsoft.com/office/drawing/2014/main" id="{2BED476B-8F8F-4AFD-8FF1-FBA42700F84F}"/>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flipH="1">
                  <a:off x="11309007" y="5144984"/>
                  <a:ext cx="204493" cy="224796"/>
                </a:xfrm>
                <a:prstGeom prst="rect">
                  <a:avLst/>
                </a:prstGeom>
              </p:spPr>
            </p:pic>
          </p:grpSp>
          <p:pic>
            <p:nvPicPr>
              <p:cNvPr id="83" name="Graphic 82" descr="Classroom">
                <a:extLst>
                  <a:ext uri="{FF2B5EF4-FFF2-40B4-BE49-F238E27FC236}">
                    <a16:creationId xmlns:a16="http://schemas.microsoft.com/office/drawing/2014/main" id="{BB5B6363-F8AA-4FE6-A869-132304C7CFC1}"/>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1235928" y="2494855"/>
                <a:ext cx="337053" cy="337053"/>
              </a:xfrm>
              <a:prstGeom prst="rect">
                <a:avLst/>
              </a:prstGeom>
            </p:spPr>
          </p:pic>
        </p:grpSp>
        <p:sp>
          <p:nvSpPr>
            <p:cNvPr id="100" name="TextBox 99">
              <a:extLst>
                <a:ext uri="{FF2B5EF4-FFF2-40B4-BE49-F238E27FC236}">
                  <a16:creationId xmlns:a16="http://schemas.microsoft.com/office/drawing/2014/main" id="{DCBB884F-E4B8-4CB6-AE4D-122C878ACBC1}"/>
                </a:ext>
              </a:extLst>
            </p:cNvPr>
            <p:cNvSpPr txBox="1"/>
            <p:nvPr/>
          </p:nvSpPr>
          <p:spPr>
            <a:xfrm>
              <a:off x="9032944" y="2420140"/>
              <a:ext cx="10845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used for one or more</a:t>
              </a:r>
            </a:p>
          </p:txBody>
        </p:sp>
      </p:grpSp>
      <p:grpSp>
        <p:nvGrpSpPr>
          <p:cNvPr id="27" name="Group 26">
            <a:extLst>
              <a:ext uri="{FF2B5EF4-FFF2-40B4-BE49-F238E27FC236}">
                <a16:creationId xmlns:a16="http://schemas.microsoft.com/office/drawing/2014/main" id="{A5BD34EF-6CB9-4787-B1C0-66DBC2E23289}"/>
              </a:ext>
            </a:extLst>
          </p:cNvPr>
          <p:cNvGrpSpPr/>
          <p:nvPr/>
        </p:nvGrpSpPr>
        <p:grpSpPr>
          <a:xfrm>
            <a:off x="2022343" y="2484276"/>
            <a:ext cx="3771626" cy="4273926"/>
            <a:chOff x="2022343" y="2484276"/>
            <a:chExt cx="3771626" cy="4273926"/>
          </a:xfrm>
        </p:grpSpPr>
        <p:cxnSp>
          <p:nvCxnSpPr>
            <p:cNvPr id="16" name="Straight Connector 15">
              <a:extLst>
                <a:ext uri="{FF2B5EF4-FFF2-40B4-BE49-F238E27FC236}">
                  <a16:creationId xmlns:a16="http://schemas.microsoft.com/office/drawing/2014/main" id="{891F1634-D33E-4E12-92D5-8CAD8C0416A3}"/>
                </a:ext>
              </a:extLst>
            </p:cNvPr>
            <p:cNvCxnSpPr>
              <a:cxnSpLocks/>
              <a:endCxn id="4" idx="0"/>
            </p:cNvCxnSpPr>
            <p:nvPr/>
          </p:nvCxnSpPr>
          <p:spPr>
            <a:xfrm flipH="1">
              <a:off x="2970203" y="2484276"/>
              <a:ext cx="2823766" cy="3283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B8005CE-4FF2-4D5D-8F17-A1E15D486727}"/>
                </a:ext>
              </a:extLst>
            </p:cNvPr>
            <p:cNvSpPr txBox="1"/>
            <p:nvPr/>
          </p:nvSpPr>
          <p:spPr>
            <a:xfrm>
              <a:off x="3321938" y="5196746"/>
              <a:ext cx="10715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expressed in a </a:t>
              </a:r>
            </a:p>
          </p:txBody>
        </p:sp>
        <p:grpSp>
          <p:nvGrpSpPr>
            <p:cNvPr id="196" name="Group 195">
              <a:extLst>
                <a:ext uri="{FF2B5EF4-FFF2-40B4-BE49-F238E27FC236}">
                  <a16:creationId xmlns:a16="http://schemas.microsoft.com/office/drawing/2014/main" id="{D938D3AE-C6E5-4F10-9CDF-269284DC2DA3}"/>
                </a:ext>
              </a:extLst>
            </p:cNvPr>
            <p:cNvGrpSpPr/>
            <p:nvPr/>
          </p:nvGrpSpPr>
          <p:grpSpPr>
            <a:xfrm>
              <a:off x="2022343" y="5767667"/>
              <a:ext cx="1895720" cy="990535"/>
              <a:chOff x="244168" y="2564428"/>
              <a:chExt cx="1895720" cy="962419"/>
            </a:xfrm>
          </p:grpSpPr>
          <p:sp>
            <p:nvSpPr>
              <p:cNvPr id="4" name="Rectangle: Rounded Corners 3">
                <a:extLst>
                  <a:ext uri="{FF2B5EF4-FFF2-40B4-BE49-F238E27FC236}">
                    <a16:creationId xmlns:a16="http://schemas.microsoft.com/office/drawing/2014/main" id="{415A4466-6B0C-4158-B451-8F51DFFB9E49}"/>
                  </a:ext>
                </a:extLst>
              </p:cNvPr>
              <p:cNvSpPr/>
              <p:nvPr/>
            </p:nvSpPr>
            <p:spPr>
              <a:xfrm>
                <a:off x="244168" y="2564428"/>
                <a:ext cx="1895720" cy="96241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Format</a:t>
                </a:r>
              </a:p>
            </p:txBody>
          </p:sp>
          <p:pic>
            <p:nvPicPr>
              <p:cNvPr id="58" name="Graphic 57" descr="Head with gears">
                <a:extLst>
                  <a:ext uri="{FF2B5EF4-FFF2-40B4-BE49-F238E27FC236}">
                    <a16:creationId xmlns:a16="http://schemas.microsoft.com/office/drawing/2014/main" id="{19FD920E-FB70-4D5F-AD5B-F633E17F0B19}"/>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04202" y="3128787"/>
                <a:ext cx="262560" cy="262560"/>
              </a:xfrm>
              <a:prstGeom prst="rect">
                <a:avLst/>
              </a:prstGeom>
            </p:spPr>
          </p:pic>
          <p:pic>
            <p:nvPicPr>
              <p:cNvPr id="59" name="Graphic 58" descr="Pencil">
                <a:extLst>
                  <a:ext uri="{FF2B5EF4-FFF2-40B4-BE49-F238E27FC236}">
                    <a16:creationId xmlns:a16="http://schemas.microsoft.com/office/drawing/2014/main" id="{5F31F8E8-720C-486A-93F3-4CBD3A3B9497}"/>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330685" y="3140179"/>
                <a:ext cx="262559" cy="262559"/>
              </a:xfrm>
              <a:prstGeom prst="rect">
                <a:avLst/>
              </a:prstGeom>
            </p:spPr>
          </p:pic>
          <p:pic>
            <p:nvPicPr>
              <p:cNvPr id="60" name="Graphic 59" descr="Dance">
                <a:extLst>
                  <a:ext uri="{FF2B5EF4-FFF2-40B4-BE49-F238E27FC236}">
                    <a16:creationId xmlns:a16="http://schemas.microsoft.com/office/drawing/2014/main" id="{BACA2ADF-781C-4E59-8F63-227D90281A23}"/>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81525" y="3128787"/>
                <a:ext cx="297519" cy="297519"/>
              </a:xfrm>
              <a:prstGeom prst="rect">
                <a:avLst/>
              </a:prstGeom>
            </p:spPr>
          </p:pic>
          <p:pic>
            <p:nvPicPr>
              <p:cNvPr id="61" name="Graphic 60" descr="Voice">
                <a:extLst>
                  <a:ext uri="{FF2B5EF4-FFF2-40B4-BE49-F238E27FC236}">
                    <a16:creationId xmlns:a16="http://schemas.microsoft.com/office/drawing/2014/main" id="{0C94BF87-AFC5-4399-8CF3-DD9E6D3C69BA}"/>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75809" y="3120883"/>
                <a:ext cx="262559" cy="262559"/>
              </a:xfrm>
              <a:prstGeom prst="rect">
                <a:avLst/>
              </a:prstGeom>
            </p:spPr>
          </p:pic>
          <p:pic>
            <p:nvPicPr>
              <p:cNvPr id="63" name="Graphic 62" descr="Easel">
                <a:extLst>
                  <a:ext uri="{FF2B5EF4-FFF2-40B4-BE49-F238E27FC236}">
                    <a16:creationId xmlns:a16="http://schemas.microsoft.com/office/drawing/2014/main" id="{32640984-BE74-4C83-BEB6-A85D1EB88DC1}"/>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556292" y="3082389"/>
                <a:ext cx="321571" cy="321571"/>
              </a:xfrm>
              <a:prstGeom prst="rect">
                <a:avLst/>
              </a:prstGeom>
            </p:spPr>
          </p:pic>
        </p:grpSp>
        <p:pic>
          <p:nvPicPr>
            <p:cNvPr id="148" name="Graphic 14" descr="Monitor">
              <a:extLst>
                <a:ext uri="{FF2B5EF4-FFF2-40B4-BE49-F238E27FC236}">
                  <a16:creationId xmlns:a16="http://schemas.microsoft.com/office/drawing/2014/main" id="{9D7A6FD1-24C8-4437-8F2E-ABB78655B65F}"/>
                </a:ext>
              </a:extLst>
            </p:cNvPr>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3625287" y="6360238"/>
              <a:ext cx="245793" cy="245793"/>
            </a:xfrm>
            <a:prstGeom prst="rect">
              <a:avLst/>
            </a:prstGeom>
          </p:spPr>
        </p:pic>
      </p:grpSp>
      <p:grpSp>
        <p:nvGrpSpPr>
          <p:cNvPr id="8" name="Group 7">
            <a:extLst>
              <a:ext uri="{FF2B5EF4-FFF2-40B4-BE49-F238E27FC236}">
                <a16:creationId xmlns:a16="http://schemas.microsoft.com/office/drawing/2014/main" id="{A2D3EFCC-B730-44A8-A857-C70052770FAD}"/>
              </a:ext>
            </a:extLst>
          </p:cNvPr>
          <p:cNvGrpSpPr/>
          <p:nvPr/>
        </p:nvGrpSpPr>
        <p:grpSpPr>
          <a:xfrm>
            <a:off x="4239201" y="2509164"/>
            <a:ext cx="2324895" cy="4242922"/>
            <a:chOff x="4239201" y="2509164"/>
            <a:chExt cx="2324895" cy="4242922"/>
          </a:xfrm>
        </p:grpSpPr>
        <p:cxnSp>
          <p:nvCxnSpPr>
            <p:cNvPr id="93" name="Straight Connector 92">
              <a:extLst>
                <a:ext uri="{FF2B5EF4-FFF2-40B4-BE49-F238E27FC236}">
                  <a16:creationId xmlns:a16="http://schemas.microsoft.com/office/drawing/2014/main" id="{104BD536-2BA0-464F-9802-3CCE155B29D5}"/>
                </a:ext>
              </a:extLst>
            </p:cNvPr>
            <p:cNvCxnSpPr>
              <a:cxnSpLocks/>
              <a:stCxn id="88" idx="2"/>
              <a:endCxn id="92" idx="0"/>
            </p:cNvCxnSpPr>
            <p:nvPr/>
          </p:nvCxnSpPr>
          <p:spPr>
            <a:xfrm flipH="1">
              <a:off x="5216319" y="2509164"/>
              <a:ext cx="908876" cy="3245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Group 212">
              <a:extLst>
                <a:ext uri="{FF2B5EF4-FFF2-40B4-BE49-F238E27FC236}">
                  <a16:creationId xmlns:a16="http://schemas.microsoft.com/office/drawing/2014/main" id="{946A51B2-5BAA-4548-8075-0594B3523E43}"/>
                </a:ext>
              </a:extLst>
            </p:cNvPr>
            <p:cNvGrpSpPr/>
            <p:nvPr/>
          </p:nvGrpSpPr>
          <p:grpSpPr>
            <a:xfrm>
              <a:off x="4239201" y="5755125"/>
              <a:ext cx="1954235" cy="996961"/>
              <a:chOff x="5605704" y="5899092"/>
              <a:chExt cx="2170284" cy="810499"/>
            </a:xfrm>
          </p:grpSpPr>
          <p:grpSp>
            <p:nvGrpSpPr>
              <p:cNvPr id="32" name="Group 31">
                <a:extLst>
                  <a:ext uri="{FF2B5EF4-FFF2-40B4-BE49-F238E27FC236}">
                    <a16:creationId xmlns:a16="http://schemas.microsoft.com/office/drawing/2014/main" id="{A66FA400-5D3A-4FEF-84E1-FE6D8DCFF04D}"/>
                  </a:ext>
                </a:extLst>
              </p:cNvPr>
              <p:cNvGrpSpPr/>
              <p:nvPr/>
            </p:nvGrpSpPr>
            <p:grpSpPr>
              <a:xfrm>
                <a:off x="5605704" y="5899092"/>
                <a:ext cx="2170284" cy="810499"/>
                <a:chOff x="3974996" y="3295446"/>
                <a:chExt cx="1990652" cy="1380658"/>
              </a:xfrm>
            </p:grpSpPr>
            <p:sp>
              <p:nvSpPr>
                <p:cNvPr id="92" name="Oval 91">
                  <a:extLst>
                    <a:ext uri="{FF2B5EF4-FFF2-40B4-BE49-F238E27FC236}">
                      <a16:creationId xmlns:a16="http://schemas.microsoft.com/office/drawing/2014/main" id="{3BCE7123-B97D-41E2-9FDE-021A431029EB}"/>
                    </a:ext>
                  </a:extLst>
                </p:cNvPr>
                <p:cNvSpPr/>
                <p:nvPr/>
              </p:nvSpPr>
              <p:spPr>
                <a:xfrm>
                  <a:off x="3974996" y="3295446"/>
                  <a:ext cx="1990652" cy="13806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Approach</a:t>
                  </a:r>
                </a:p>
              </p:txBody>
            </p:sp>
            <p:pic>
              <p:nvPicPr>
                <p:cNvPr id="52" name="Graphic 51" descr="Hike">
                  <a:extLst>
                    <a:ext uri="{FF2B5EF4-FFF2-40B4-BE49-F238E27FC236}">
                      <a16:creationId xmlns:a16="http://schemas.microsoft.com/office/drawing/2014/main" id="{CAE375E8-8FE4-4C37-8FE7-3B21C83DFA98}"/>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058627" y="4063887"/>
                  <a:ext cx="393317" cy="408802"/>
                </a:xfrm>
                <a:prstGeom prst="roundRect">
                  <a:avLst/>
                </a:prstGeom>
              </p:spPr>
            </p:pic>
            <p:pic>
              <p:nvPicPr>
                <p:cNvPr id="56" name="Graphic 55" descr="Teacher">
                  <a:extLst>
                    <a:ext uri="{FF2B5EF4-FFF2-40B4-BE49-F238E27FC236}">
                      <a16:creationId xmlns:a16="http://schemas.microsoft.com/office/drawing/2014/main" id="{7A3CD211-78EA-4AC6-B02B-2110E0200656}"/>
                    </a:ext>
                  </a:extLst>
                </p:cNvPr>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5507737" y="4111363"/>
                  <a:ext cx="322320" cy="440179"/>
                </a:xfrm>
                <a:prstGeom prst="roundRect">
                  <a:avLst/>
                </a:prstGeom>
              </p:spPr>
            </p:pic>
          </p:grpSp>
          <p:pic>
            <p:nvPicPr>
              <p:cNvPr id="144" name="Graphic 143" descr="Checklist">
                <a:extLst>
                  <a:ext uri="{FF2B5EF4-FFF2-40B4-BE49-F238E27FC236}">
                    <a16:creationId xmlns:a16="http://schemas.microsoft.com/office/drawing/2014/main" id="{E37C0CAA-8518-4FC0-A9EC-7CECE7CC73BE}"/>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500914" y="6417408"/>
                <a:ext cx="348765" cy="206419"/>
              </a:xfrm>
              <a:prstGeom prst="roundRect">
                <a:avLst>
                  <a:gd name="adj" fmla="val 50000"/>
                </a:avLst>
              </a:prstGeom>
            </p:spPr>
          </p:pic>
        </p:grpSp>
        <p:sp>
          <p:nvSpPr>
            <p:cNvPr id="150" name="TextBox 149">
              <a:extLst>
                <a:ext uri="{FF2B5EF4-FFF2-40B4-BE49-F238E27FC236}">
                  <a16:creationId xmlns:a16="http://schemas.microsoft.com/office/drawing/2014/main" id="{2F43342E-3A5D-49BA-934B-E20AC8018A73}"/>
                </a:ext>
              </a:extLst>
            </p:cNvPr>
            <p:cNvSpPr txBox="1"/>
            <p:nvPr/>
          </p:nvSpPr>
          <p:spPr>
            <a:xfrm>
              <a:off x="5266383" y="5115080"/>
              <a:ext cx="1297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developed using a</a:t>
              </a:r>
            </a:p>
          </p:txBody>
        </p:sp>
      </p:grpSp>
      <p:grpSp>
        <p:nvGrpSpPr>
          <p:cNvPr id="26" name="Group 25">
            <a:extLst>
              <a:ext uri="{FF2B5EF4-FFF2-40B4-BE49-F238E27FC236}">
                <a16:creationId xmlns:a16="http://schemas.microsoft.com/office/drawing/2014/main" id="{A976B1F0-04A4-4D85-84BD-A7E9A5F72743}"/>
              </a:ext>
            </a:extLst>
          </p:cNvPr>
          <p:cNvGrpSpPr/>
          <p:nvPr/>
        </p:nvGrpSpPr>
        <p:grpSpPr>
          <a:xfrm>
            <a:off x="5136010" y="859158"/>
            <a:ext cx="2407617" cy="1650006"/>
            <a:chOff x="5136010" y="859158"/>
            <a:chExt cx="2407617" cy="1650006"/>
          </a:xfrm>
        </p:grpSpPr>
        <p:sp>
          <p:nvSpPr>
            <p:cNvPr id="80" name="TextBox 79">
              <a:extLst>
                <a:ext uri="{FF2B5EF4-FFF2-40B4-BE49-F238E27FC236}">
                  <a16:creationId xmlns:a16="http://schemas.microsoft.com/office/drawing/2014/main" id="{1F647EC1-5CB8-4E35-96CE-F914EE546A4D}"/>
                </a:ext>
              </a:extLst>
            </p:cNvPr>
            <p:cNvSpPr txBox="1"/>
            <p:nvPr/>
          </p:nvSpPr>
          <p:spPr>
            <a:xfrm>
              <a:off x="6079685" y="896484"/>
              <a:ext cx="14639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represented by one or more</a:t>
              </a:r>
            </a:p>
          </p:txBody>
        </p:sp>
        <p:grpSp>
          <p:nvGrpSpPr>
            <p:cNvPr id="79" name="Group 78">
              <a:extLst>
                <a:ext uri="{FF2B5EF4-FFF2-40B4-BE49-F238E27FC236}">
                  <a16:creationId xmlns:a16="http://schemas.microsoft.com/office/drawing/2014/main" id="{E8BF4267-22A6-42FE-9972-CBC6F8A7269F}"/>
                </a:ext>
              </a:extLst>
            </p:cNvPr>
            <p:cNvGrpSpPr/>
            <p:nvPr/>
          </p:nvGrpSpPr>
          <p:grpSpPr>
            <a:xfrm>
              <a:off x="5136010" y="1438716"/>
              <a:ext cx="1978370" cy="1070448"/>
              <a:chOff x="363487" y="3528370"/>
              <a:chExt cx="1956100" cy="1161111"/>
            </a:xfrm>
          </p:grpSpPr>
          <p:sp>
            <p:nvSpPr>
              <p:cNvPr id="88" name="Rectangle: Rounded Corners 4">
                <a:extLst>
                  <a:ext uri="{FF2B5EF4-FFF2-40B4-BE49-F238E27FC236}">
                    <a16:creationId xmlns:a16="http://schemas.microsoft.com/office/drawing/2014/main" id="{749BE97C-C1BD-41F3-A1EC-3075D9DF4E24}"/>
                  </a:ext>
                </a:extLst>
              </p:cNvPr>
              <p:cNvSpPr/>
              <p:nvPr/>
            </p:nvSpPr>
            <p:spPr>
              <a:xfrm>
                <a:off x="363487" y="3528370"/>
                <a:ext cx="1956100" cy="116111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Design Component</a:t>
                </a:r>
              </a:p>
            </p:txBody>
          </p:sp>
          <p:pic>
            <p:nvPicPr>
              <p:cNvPr id="99" name="Graphic 34" descr="Screwdriver">
                <a:extLst>
                  <a:ext uri="{FF2B5EF4-FFF2-40B4-BE49-F238E27FC236}">
                    <a16:creationId xmlns:a16="http://schemas.microsoft.com/office/drawing/2014/main" id="{EBE060A5-3A13-4B15-AF77-3CB991C9CDE5}"/>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1576637" y="4219105"/>
                <a:ext cx="188891" cy="226240"/>
              </a:xfrm>
              <a:prstGeom prst="rect">
                <a:avLst/>
              </a:prstGeom>
            </p:spPr>
          </p:pic>
          <p:pic>
            <p:nvPicPr>
              <p:cNvPr id="101" name="Graphic 35" descr="Crane">
                <a:extLst>
                  <a:ext uri="{FF2B5EF4-FFF2-40B4-BE49-F238E27FC236}">
                    <a16:creationId xmlns:a16="http://schemas.microsoft.com/office/drawing/2014/main" id="{6E38675B-1416-4B98-98BA-E6CF120CFA3B}"/>
                  </a:ext>
                </a:extLst>
              </p:cNvPr>
              <p:cNvPicPr>
                <a:picLocks noChangeAspect="1"/>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1945026" y="4167216"/>
                <a:ext cx="253253" cy="303329"/>
              </a:xfrm>
              <a:prstGeom prst="rect">
                <a:avLst/>
              </a:prstGeom>
            </p:spPr>
          </p:pic>
          <p:pic>
            <p:nvPicPr>
              <p:cNvPr id="102" name="Graphic 37" descr="Network">
                <a:extLst>
                  <a:ext uri="{FF2B5EF4-FFF2-40B4-BE49-F238E27FC236}">
                    <a16:creationId xmlns:a16="http://schemas.microsoft.com/office/drawing/2014/main" id="{46707A81-5033-4790-B0AC-6A58BFAD7DEF}"/>
                  </a:ext>
                </a:extLst>
              </p:cNvPr>
              <p:cNvPicPr>
                <a:picLocks noChangeAspect="1"/>
              </p:cNvPicPr>
              <p:nvPr/>
            </p:nvPicPr>
            <p:blipFill>
              <a:blip r:embed="rId51" cstate="print">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1197328" y="4190145"/>
                <a:ext cx="262100" cy="313926"/>
              </a:xfrm>
              <a:prstGeom prst="rect">
                <a:avLst/>
              </a:prstGeom>
            </p:spPr>
          </p:pic>
          <p:pic>
            <p:nvPicPr>
              <p:cNvPr id="103" name="Graphic 24" descr="Eye">
                <a:extLst>
                  <a:ext uri="{FF2B5EF4-FFF2-40B4-BE49-F238E27FC236}">
                    <a16:creationId xmlns:a16="http://schemas.microsoft.com/office/drawing/2014/main" id="{8B2691B3-04B2-4A99-87EA-0A5400E21668}"/>
                  </a:ext>
                </a:extLst>
              </p:cNvPr>
              <p:cNvPicPr>
                <a:picLocks noChangeAspect="1"/>
              </p:cNvPicPr>
              <p:nvPr/>
            </p:nvPicPr>
            <p:blipFill>
              <a:blip r:embed="rId53"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625" y="4194932"/>
                <a:ext cx="230112" cy="275612"/>
              </a:xfrm>
              <a:prstGeom prst="rect">
                <a:avLst/>
              </a:prstGeom>
            </p:spPr>
          </p:pic>
          <p:pic>
            <p:nvPicPr>
              <p:cNvPr id="105" name="Graphic 28" descr="Music">
                <a:extLst>
                  <a:ext uri="{FF2B5EF4-FFF2-40B4-BE49-F238E27FC236}">
                    <a16:creationId xmlns:a16="http://schemas.microsoft.com/office/drawing/2014/main" id="{593A01F3-A21C-4C6B-83C1-63A757ADBF4B}"/>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704819" y="4230212"/>
                <a:ext cx="182204" cy="218231"/>
              </a:xfrm>
              <a:prstGeom prst="rect">
                <a:avLst/>
              </a:prstGeom>
            </p:spPr>
          </p:pic>
          <p:pic>
            <p:nvPicPr>
              <p:cNvPr id="106" name="Graphic 33" descr="Footprints">
                <a:extLst>
                  <a:ext uri="{FF2B5EF4-FFF2-40B4-BE49-F238E27FC236}">
                    <a16:creationId xmlns:a16="http://schemas.microsoft.com/office/drawing/2014/main" id="{577EBCEB-609D-4DE0-8BF9-24E1EFAF0127}"/>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949518" y="4239048"/>
                <a:ext cx="212096" cy="254034"/>
              </a:xfrm>
              <a:prstGeom prst="rect">
                <a:avLst/>
              </a:prstGeom>
            </p:spPr>
          </p:pic>
        </p:grpSp>
        <p:cxnSp>
          <p:nvCxnSpPr>
            <p:cNvPr id="107" name="Straight Connector 106">
              <a:extLst>
                <a:ext uri="{FF2B5EF4-FFF2-40B4-BE49-F238E27FC236}">
                  <a16:creationId xmlns:a16="http://schemas.microsoft.com/office/drawing/2014/main" id="{A7999D4C-9B9D-4F3C-81A3-5CC2E75319EA}"/>
                </a:ext>
              </a:extLst>
            </p:cNvPr>
            <p:cNvCxnSpPr>
              <a:cxnSpLocks/>
            </p:cNvCxnSpPr>
            <p:nvPr/>
          </p:nvCxnSpPr>
          <p:spPr>
            <a:xfrm flipH="1">
              <a:off x="6146431" y="859158"/>
              <a:ext cx="18700" cy="579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B2BBED4-2D59-40EC-8A43-DF31E463B5EC}"/>
              </a:ext>
            </a:extLst>
          </p:cNvPr>
          <p:cNvSpPr/>
          <p:nvPr/>
        </p:nvSpPr>
        <p:spPr>
          <a:xfrm>
            <a:off x="4582724" y="280159"/>
            <a:ext cx="3058323" cy="70564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E6E6"/>
                </a:solidFill>
                <a:effectLst/>
                <a:uLnTx/>
                <a:uFillTx/>
                <a:latin typeface="Calibri" panose="020F0502020204030204"/>
                <a:ea typeface="+mn-ea"/>
                <a:cs typeface="+mn-cs"/>
              </a:rPr>
              <a:t>Design Artefact</a:t>
            </a:r>
          </a:p>
        </p:txBody>
      </p:sp>
      <p:sp>
        <p:nvSpPr>
          <p:cNvPr id="111" name="TextBox 110">
            <a:extLst>
              <a:ext uri="{FF2B5EF4-FFF2-40B4-BE49-F238E27FC236}">
                <a16:creationId xmlns:a16="http://schemas.microsoft.com/office/drawing/2014/main" id="{A8B09D48-E938-4076-B002-E6E1CDE56177}"/>
              </a:ext>
            </a:extLst>
          </p:cNvPr>
          <p:cNvSpPr txBox="1"/>
          <p:nvPr/>
        </p:nvSpPr>
        <p:spPr>
          <a:xfrm>
            <a:off x="234334" y="5791940"/>
            <a:ext cx="1594175" cy="923330"/>
          </a:xfrm>
          <a:prstGeom prst="rect">
            <a:avLst/>
          </a:prstGeom>
          <a:noFill/>
        </p:spPr>
        <p:txBody>
          <a:bodyPr wrap="square" rtlCol="0">
            <a:spAutoFit/>
          </a:bodyPr>
          <a:lstStyle/>
          <a:p>
            <a:r>
              <a:rPr lang="en-GB" dirty="0"/>
              <a:t>Draft version, not for publication.</a:t>
            </a:r>
          </a:p>
        </p:txBody>
      </p:sp>
      <p:sp>
        <p:nvSpPr>
          <p:cNvPr id="112" name="TextBox 111">
            <a:extLst>
              <a:ext uri="{FF2B5EF4-FFF2-40B4-BE49-F238E27FC236}">
                <a16:creationId xmlns:a16="http://schemas.microsoft.com/office/drawing/2014/main" id="{01E2845F-1712-4E8B-BEAC-1A6790627B08}"/>
              </a:ext>
            </a:extLst>
          </p:cNvPr>
          <p:cNvSpPr txBox="1"/>
          <p:nvPr/>
        </p:nvSpPr>
        <p:spPr>
          <a:xfrm>
            <a:off x="289317" y="491985"/>
            <a:ext cx="33874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2"/>
                </a:solidFill>
                <a:effectLst/>
                <a:uFillTx/>
                <a:latin typeface="+mj-lt"/>
                <a:ea typeface="+mj-ea"/>
                <a:cs typeface="+mj-cs"/>
                <a:sym typeface="Calibri"/>
              </a:rPr>
              <a:t>Figure </a:t>
            </a:r>
            <a:r>
              <a:rPr lang="en-GB" dirty="0">
                <a:solidFill>
                  <a:schemeClr val="tx2"/>
                </a:solidFill>
              </a:rPr>
              <a:t>6</a:t>
            </a:r>
            <a:r>
              <a:rPr kumimoji="0" lang="en-GB" sz="1800" b="0" i="0" u="none" strike="noStrike" cap="none" spc="0" normalizeH="0" baseline="0" dirty="0">
                <a:ln>
                  <a:noFill/>
                </a:ln>
                <a:solidFill>
                  <a:schemeClr val="tx2"/>
                </a:solidFill>
                <a:effectLst/>
                <a:uFillTx/>
                <a:latin typeface="+mj-lt"/>
                <a:ea typeface="+mj-ea"/>
                <a:cs typeface="+mj-cs"/>
                <a:sym typeface="Calibri"/>
              </a:rPr>
              <a:t> Design artefact model</a:t>
            </a:r>
          </a:p>
        </p:txBody>
      </p:sp>
      <p:grpSp>
        <p:nvGrpSpPr>
          <p:cNvPr id="110" name="Group 109">
            <a:extLst>
              <a:ext uri="{FF2B5EF4-FFF2-40B4-BE49-F238E27FC236}">
                <a16:creationId xmlns:a16="http://schemas.microsoft.com/office/drawing/2014/main" id="{15724961-ED18-4878-AB81-A4E05727839A}"/>
              </a:ext>
            </a:extLst>
          </p:cNvPr>
          <p:cNvGrpSpPr/>
          <p:nvPr/>
        </p:nvGrpSpPr>
        <p:grpSpPr>
          <a:xfrm>
            <a:off x="220814" y="2478254"/>
            <a:ext cx="5317063" cy="2888919"/>
            <a:chOff x="140118" y="2478254"/>
            <a:chExt cx="5317063" cy="2888919"/>
          </a:xfrm>
        </p:grpSpPr>
        <p:cxnSp>
          <p:nvCxnSpPr>
            <p:cNvPr id="113" name="Straight Connector 112">
              <a:extLst>
                <a:ext uri="{FF2B5EF4-FFF2-40B4-BE49-F238E27FC236}">
                  <a16:creationId xmlns:a16="http://schemas.microsoft.com/office/drawing/2014/main" id="{8FCDEEFF-7F86-45FB-8E08-BD4E5DC7F4E9}"/>
                </a:ext>
              </a:extLst>
            </p:cNvPr>
            <p:cNvCxnSpPr>
              <a:cxnSpLocks/>
              <a:endCxn id="116" idx="0"/>
            </p:cNvCxnSpPr>
            <p:nvPr/>
          </p:nvCxnSpPr>
          <p:spPr>
            <a:xfrm flipH="1">
              <a:off x="1158779" y="2478254"/>
              <a:ext cx="4298402" cy="1898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E9EA1F58-EB9B-4AA9-933C-075F6F6FA97E}"/>
                </a:ext>
              </a:extLst>
            </p:cNvPr>
            <p:cNvGrpSpPr/>
            <p:nvPr/>
          </p:nvGrpSpPr>
          <p:grpSpPr>
            <a:xfrm>
              <a:off x="140118" y="4377028"/>
              <a:ext cx="2037321" cy="990145"/>
              <a:chOff x="10024395" y="5734746"/>
              <a:chExt cx="1370930" cy="799336"/>
            </a:xfrm>
          </p:grpSpPr>
          <p:sp>
            <p:nvSpPr>
              <p:cNvPr id="116" name="Rectangle: Rounded Corners 115">
                <a:extLst>
                  <a:ext uri="{FF2B5EF4-FFF2-40B4-BE49-F238E27FC236}">
                    <a16:creationId xmlns:a16="http://schemas.microsoft.com/office/drawing/2014/main" id="{38D45158-E2C1-4219-9F6C-3F1A9264130A}"/>
                  </a:ext>
                </a:extLst>
              </p:cNvPr>
              <p:cNvSpPr/>
              <p:nvPr/>
            </p:nvSpPr>
            <p:spPr>
              <a:xfrm>
                <a:off x="10024395" y="5734746"/>
                <a:ext cx="1370930" cy="79933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Students awareness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7" name="Graphic 116" descr="Close">
                <a:extLst>
                  <a:ext uri="{FF2B5EF4-FFF2-40B4-BE49-F238E27FC236}">
                    <a16:creationId xmlns:a16="http://schemas.microsoft.com/office/drawing/2014/main" id="{8DE1403F-66CD-4822-8522-69BC0103D1D8}"/>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10153470" y="6201659"/>
                <a:ext cx="133102" cy="257821"/>
              </a:xfrm>
              <a:prstGeom prst="rect">
                <a:avLst/>
              </a:prstGeom>
            </p:spPr>
          </p:pic>
          <p:pic>
            <p:nvPicPr>
              <p:cNvPr id="118" name="Graphic 117" descr="Checkmark">
                <a:extLst>
                  <a:ext uri="{FF2B5EF4-FFF2-40B4-BE49-F238E27FC236}">
                    <a16:creationId xmlns:a16="http://schemas.microsoft.com/office/drawing/2014/main" id="{0106B113-D2F2-4A58-8C97-3F40C79B5D72}"/>
                  </a:ext>
                </a:extLst>
              </p:cNvPr>
              <p:cNvPicPr>
                <a:picLocks noChangeAspect="1"/>
              </p:cNvPicPr>
              <p:nvPr/>
            </p:nvPicPr>
            <p:blipFill>
              <a:blip r:embed="rId60" cstate="print">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11175839" y="6202794"/>
                <a:ext cx="153912" cy="237397"/>
              </a:xfrm>
              <a:prstGeom prst="rect">
                <a:avLst/>
              </a:prstGeom>
            </p:spPr>
          </p:pic>
        </p:grpSp>
        <p:sp>
          <p:nvSpPr>
            <p:cNvPr id="115" name="TextBox 114">
              <a:extLst>
                <a:ext uri="{FF2B5EF4-FFF2-40B4-BE49-F238E27FC236}">
                  <a16:creationId xmlns:a16="http://schemas.microsoft.com/office/drawing/2014/main" id="{739F0571-B559-4356-947B-D9660279192C}"/>
                </a:ext>
              </a:extLst>
            </p:cNvPr>
            <p:cNvSpPr txBox="1"/>
            <p:nvPr/>
          </p:nvSpPr>
          <p:spPr>
            <a:xfrm>
              <a:off x="1822614" y="3905547"/>
              <a:ext cx="17481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or is not known about through</a:t>
              </a:r>
            </a:p>
          </p:txBody>
        </p:sp>
      </p:grpSp>
    </p:spTree>
    <p:extLst>
      <p:ext uri="{BB962C8B-B14F-4D97-AF65-F5344CB8AC3E}">
        <p14:creationId xmlns:p14="http://schemas.microsoft.com/office/powerpoint/2010/main" val="1008945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FF25CF-C680-4ABA-8060-E58BF8D5596D}"/>
              </a:ext>
            </a:extLst>
          </p:cNvPr>
          <p:cNvSpPr/>
          <p:nvPr/>
        </p:nvSpPr>
        <p:spPr>
          <a:xfrm>
            <a:off x="4633017" y="1150933"/>
            <a:ext cx="3928108" cy="175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bg2"/>
                </a:solidFill>
              </a:rPr>
              <a:t>Algorithm design</a:t>
            </a:r>
          </a:p>
          <a:p>
            <a:r>
              <a:rPr lang="en-GB" sz="1600" dirty="0">
                <a:solidFill>
                  <a:schemeClr val="bg2"/>
                </a:solidFill>
              </a:rPr>
              <a:t>What action will occur and its order. </a:t>
            </a:r>
          </a:p>
          <a:p>
            <a:r>
              <a:rPr lang="en-GB" sz="1600" dirty="0">
                <a:solidFill>
                  <a:schemeClr val="bg2"/>
                </a:solidFill>
              </a:rPr>
              <a:t>The algorithm controls the objects and data. </a:t>
            </a:r>
            <a:r>
              <a:rPr lang="en-GB" sz="1600" b="1" dirty="0">
                <a:solidFill>
                  <a:schemeClr val="bg2"/>
                </a:solidFill>
              </a:rPr>
              <a:t>E.g. a storyboard showing the sequence of movements of the characters, the rules to control a score.</a:t>
            </a:r>
          </a:p>
        </p:txBody>
      </p:sp>
      <p:sp>
        <p:nvSpPr>
          <p:cNvPr id="3" name="Rectangle 2">
            <a:extLst>
              <a:ext uri="{FF2B5EF4-FFF2-40B4-BE49-F238E27FC236}">
                <a16:creationId xmlns:a16="http://schemas.microsoft.com/office/drawing/2014/main" id="{B76D1EDB-42A4-4BF6-853A-48B79A29F958}"/>
              </a:ext>
            </a:extLst>
          </p:cNvPr>
          <p:cNvSpPr/>
          <p:nvPr/>
        </p:nvSpPr>
        <p:spPr>
          <a:xfrm>
            <a:off x="234334" y="3002820"/>
            <a:ext cx="6558436" cy="1263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bg2"/>
                </a:solidFill>
              </a:rPr>
              <a:t>Physical structure and mechanical design</a:t>
            </a:r>
          </a:p>
          <a:p>
            <a:r>
              <a:rPr lang="en-GB" sz="1600" dirty="0">
                <a:solidFill>
                  <a:schemeClr val="bg2"/>
                </a:solidFill>
              </a:rPr>
              <a:t>What DT is needed i.e. the physical structures and mechanical properties of the design  </a:t>
            </a:r>
            <a:r>
              <a:rPr lang="en-GB" sz="1600" b="1" dirty="0">
                <a:solidFill>
                  <a:schemeClr val="bg2"/>
                </a:solidFill>
              </a:rPr>
              <a:t>E.g. a labelled drawing of the body, chassis and axle, wheels and motors for a robot toy</a:t>
            </a:r>
            <a:r>
              <a:rPr lang="en-GB" sz="1600" dirty="0">
                <a:solidFill>
                  <a:schemeClr val="bg2"/>
                </a:solidFill>
              </a:rPr>
              <a:t>.</a:t>
            </a:r>
          </a:p>
        </p:txBody>
      </p:sp>
      <p:sp>
        <p:nvSpPr>
          <p:cNvPr id="4" name="Rectangle 3">
            <a:extLst>
              <a:ext uri="{FF2B5EF4-FFF2-40B4-BE49-F238E27FC236}">
                <a16:creationId xmlns:a16="http://schemas.microsoft.com/office/drawing/2014/main" id="{2B5E1955-A613-4268-B1F3-AB030554AA6B}"/>
              </a:ext>
            </a:extLst>
          </p:cNvPr>
          <p:cNvSpPr/>
          <p:nvPr/>
        </p:nvSpPr>
        <p:spPr>
          <a:xfrm>
            <a:off x="7006384" y="2989957"/>
            <a:ext cx="5156966" cy="1263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bg2"/>
                </a:solidFill>
              </a:rPr>
              <a:t>Electronics design</a:t>
            </a:r>
          </a:p>
          <a:p>
            <a:r>
              <a:rPr lang="en-GB" sz="1600" dirty="0">
                <a:solidFill>
                  <a:schemeClr val="bg2"/>
                </a:solidFill>
              </a:rPr>
              <a:t>What the electronic parts are and how they </a:t>
            </a:r>
          </a:p>
          <a:p>
            <a:r>
              <a:rPr lang="en-GB" sz="1600" dirty="0">
                <a:solidFill>
                  <a:schemeClr val="bg2"/>
                </a:solidFill>
              </a:rPr>
              <a:t>will be connected</a:t>
            </a:r>
            <a:r>
              <a:rPr lang="en-GB" sz="1600" b="1" dirty="0">
                <a:solidFill>
                  <a:schemeClr val="bg2"/>
                </a:solidFill>
              </a:rPr>
              <a:t>. E.g. the wiring diagram for the controller, lights, sensors and motor for a robot toy.</a:t>
            </a:r>
          </a:p>
        </p:txBody>
      </p:sp>
      <p:pic>
        <p:nvPicPr>
          <p:cNvPr id="5" name="Graphic 4" descr="Footprints">
            <a:extLst>
              <a:ext uri="{FF2B5EF4-FFF2-40B4-BE49-F238E27FC236}">
                <a16:creationId xmlns:a16="http://schemas.microsoft.com/office/drawing/2014/main" id="{9AA68540-9C06-478A-8201-EE5F39F2CF3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4144" y="1174173"/>
            <a:ext cx="646981" cy="646981"/>
          </a:xfrm>
          <a:prstGeom prst="rect">
            <a:avLst/>
          </a:prstGeom>
        </p:spPr>
      </p:pic>
      <p:pic>
        <p:nvPicPr>
          <p:cNvPr id="6" name="Graphic 5" descr="Screwdriver">
            <a:extLst>
              <a:ext uri="{FF2B5EF4-FFF2-40B4-BE49-F238E27FC236}">
                <a16:creationId xmlns:a16="http://schemas.microsoft.com/office/drawing/2014/main" id="{3322975C-98E7-4150-8AD1-79D15146E33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2998" y="3062295"/>
            <a:ext cx="572104" cy="572104"/>
          </a:xfrm>
          <a:prstGeom prst="rect">
            <a:avLst/>
          </a:prstGeom>
        </p:spPr>
      </p:pic>
      <p:pic>
        <p:nvPicPr>
          <p:cNvPr id="7" name="Graphic 6" descr="Crane">
            <a:extLst>
              <a:ext uri="{FF2B5EF4-FFF2-40B4-BE49-F238E27FC236}">
                <a16:creationId xmlns:a16="http://schemas.microsoft.com/office/drawing/2014/main" id="{34FF31E6-9CBC-4121-A0E0-4F511647F16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5788" y="2990313"/>
            <a:ext cx="646982" cy="639415"/>
          </a:xfrm>
          <a:prstGeom prst="rect">
            <a:avLst/>
          </a:prstGeom>
        </p:spPr>
      </p:pic>
      <p:grpSp>
        <p:nvGrpSpPr>
          <p:cNvPr id="8" name="Group 7">
            <a:extLst>
              <a:ext uri="{FF2B5EF4-FFF2-40B4-BE49-F238E27FC236}">
                <a16:creationId xmlns:a16="http://schemas.microsoft.com/office/drawing/2014/main" id="{9ECFE95E-BED2-4B07-AE50-13E9B970DE5F}"/>
              </a:ext>
            </a:extLst>
          </p:cNvPr>
          <p:cNvGrpSpPr/>
          <p:nvPr/>
        </p:nvGrpSpPr>
        <p:grpSpPr>
          <a:xfrm>
            <a:off x="193135" y="1069248"/>
            <a:ext cx="4333146" cy="1833452"/>
            <a:chOff x="8023809" y="515612"/>
            <a:chExt cx="4400133" cy="1846813"/>
          </a:xfrm>
        </p:grpSpPr>
        <p:sp>
          <p:nvSpPr>
            <p:cNvPr id="9" name="Rectangle 8">
              <a:extLst>
                <a:ext uri="{FF2B5EF4-FFF2-40B4-BE49-F238E27FC236}">
                  <a16:creationId xmlns:a16="http://schemas.microsoft.com/office/drawing/2014/main" id="{748BC18E-A212-40FD-B3C7-015C83CAFAA9}"/>
                </a:ext>
              </a:extLst>
            </p:cNvPr>
            <p:cNvSpPr/>
            <p:nvPr/>
          </p:nvSpPr>
          <p:spPr>
            <a:xfrm>
              <a:off x="8023809" y="606870"/>
              <a:ext cx="4400133" cy="1755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bg2"/>
                  </a:solidFill>
                </a:rPr>
                <a:t>Object and data design</a:t>
              </a:r>
            </a:p>
            <a:p>
              <a:r>
                <a:rPr lang="en-GB" sz="1600" dirty="0">
                  <a:solidFill>
                    <a:schemeClr val="bg2"/>
                  </a:solidFill>
                </a:rPr>
                <a:t>What objects are needed and </a:t>
              </a:r>
            </a:p>
            <a:p>
              <a:r>
                <a:rPr lang="en-GB" sz="1600" dirty="0">
                  <a:solidFill>
                    <a:schemeClr val="bg2"/>
                  </a:solidFill>
                </a:rPr>
                <a:t>what data is to be saved. </a:t>
              </a:r>
              <a:r>
                <a:rPr lang="en-GB" sz="1600" b="1" dirty="0">
                  <a:solidFill>
                    <a:schemeClr val="bg2"/>
                  </a:solidFill>
                </a:rPr>
                <a:t>E.g. names of the scenes, characters and things that will be controlled and names and type of data that needs to be saved e.g. score (number).</a:t>
              </a:r>
              <a:endParaRPr lang="en-GB" sz="1600" i="1" dirty="0">
                <a:solidFill>
                  <a:schemeClr val="bg2"/>
                </a:solidFill>
              </a:endParaRPr>
            </a:p>
          </p:txBody>
        </p:sp>
        <p:pic>
          <p:nvPicPr>
            <p:cNvPr id="10" name="Graphic 9" descr="Network">
              <a:extLst>
                <a:ext uri="{FF2B5EF4-FFF2-40B4-BE49-F238E27FC236}">
                  <a16:creationId xmlns:a16="http://schemas.microsoft.com/office/drawing/2014/main" id="{78D3D533-7B62-4AF4-900D-B9ADF1A70A7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73203" y="515612"/>
              <a:ext cx="750739" cy="750739"/>
            </a:xfrm>
            <a:prstGeom prst="rect">
              <a:avLst/>
            </a:prstGeom>
          </p:spPr>
        </p:pic>
      </p:grpSp>
      <p:grpSp>
        <p:nvGrpSpPr>
          <p:cNvPr id="11" name="Group 10">
            <a:extLst>
              <a:ext uri="{FF2B5EF4-FFF2-40B4-BE49-F238E27FC236}">
                <a16:creationId xmlns:a16="http://schemas.microsoft.com/office/drawing/2014/main" id="{E4E1EBFD-6F20-43A8-A0F6-793AA596FD45}"/>
              </a:ext>
            </a:extLst>
          </p:cNvPr>
          <p:cNvGrpSpPr/>
          <p:nvPr/>
        </p:nvGrpSpPr>
        <p:grpSpPr>
          <a:xfrm>
            <a:off x="8665344" y="1131845"/>
            <a:ext cx="3498006" cy="1774643"/>
            <a:chOff x="6583678" y="-3490883"/>
            <a:chExt cx="3498006" cy="1774643"/>
          </a:xfrm>
        </p:grpSpPr>
        <p:sp>
          <p:nvSpPr>
            <p:cNvPr id="12" name="Rectangle 11">
              <a:extLst>
                <a:ext uri="{FF2B5EF4-FFF2-40B4-BE49-F238E27FC236}">
                  <a16:creationId xmlns:a16="http://schemas.microsoft.com/office/drawing/2014/main" id="{7216B645-6148-4DBE-892F-6CC1BD57B081}"/>
                </a:ext>
              </a:extLst>
            </p:cNvPr>
            <p:cNvSpPr/>
            <p:nvPr/>
          </p:nvSpPr>
          <p:spPr>
            <a:xfrm>
              <a:off x="6583678" y="-3480708"/>
              <a:ext cx="3498006" cy="1764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bg2"/>
                  </a:solidFill>
                </a:rPr>
                <a:t>Artwork and sounds design </a:t>
              </a:r>
            </a:p>
            <a:p>
              <a:r>
                <a:rPr lang="en-GB" sz="1600" dirty="0">
                  <a:solidFill>
                    <a:schemeClr val="bg2"/>
                  </a:solidFill>
                </a:rPr>
                <a:t>What you will see and hear. </a:t>
              </a:r>
            </a:p>
            <a:p>
              <a:r>
                <a:rPr lang="en-GB" sz="1600" b="1" dirty="0">
                  <a:solidFill>
                    <a:schemeClr val="bg2"/>
                  </a:solidFill>
                </a:rPr>
                <a:t>E.g. a sketch of the </a:t>
              </a:r>
            </a:p>
            <a:p>
              <a:r>
                <a:rPr lang="en-GB" sz="1600" b="1" dirty="0">
                  <a:solidFill>
                    <a:schemeClr val="bg2"/>
                  </a:solidFill>
                </a:rPr>
                <a:t>characters,  a written description of any voiceovers needed, a list of what music will play.</a:t>
              </a:r>
            </a:p>
          </p:txBody>
        </p:sp>
        <p:pic>
          <p:nvPicPr>
            <p:cNvPr id="13" name="Graphic 12" descr="Eye">
              <a:extLst>
                <a:ext uri="{FF2B5EF4-FFF2-40B4-BE49-F238E27FC236}">
                  <a16:creationId xmlns:a16="http://schemas.microsoft.com/office/drawing/2014/main" id="{6A120E09-4E1C-4955-90C7-87F85F08B9D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11841" y="-3490883"/>
              <a:ext cx="532032" cy="515607"/>
            </a:xfrm>
            <a:prstGeom prst="rect">
              <a:avLst/>
            </a:prstGeom>
          </p:spPr>
        </p:pic>
        <p:pic>
          <p:nvPicPr>
            <p:cNvPr id="14" name="Graphic 13" descr="Music">
              <a:extLst>
                <a:ext uri="{FF2B5EF4-FFF2-40B4-BE49-F238E27FC236}">
                  <a16:creationId xmlns:a16="http://schemas.microsoft.com/office/drawing/2014/main" id="{679113A0-D88A-4410-A581-B1573E30C6E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42915" y="-3133977"/>
              <a:ext cx="532033" cy="532033"/>
            </a:xfrm>
            <a:prstGeom prst="rect">
              <a:avLst/>
            </a:prstGeom>
          </p:spPr>
        </p:pic>
      </p:grpSp>
      <p:sp>
        <p:nvSpPr>
          <p:cNvPr id="15" name="TextBox 14">
            <a:extLst>
              <a:ext uri="{FF2B5EF4-FFF2-40B4-BE49-F238E27FC236}">
                <a16:creationId xmlns:a16="http://schemas.microsoft.com/office/drawing/2014/main" id="{832F03C7-D3C6-4D51-BE3E-E89294BEA7DC}"/>
              </a:ext>
            </a:extLst>
          </p:cNvPr>
          <p:cNvSpPr txBox="1"/>
          <p:nvPr/>
        </p:nvSpPr>
        <p:spPr>
          <a:xfrm>
            <a:off x="8237634" y="4353397"/>
            <a:ext cx="43534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Figure 7 Design component concept</a:t>
            </a:r>
          </a:p>
        </p:txBody>
      </p:sp>
      <p:sp>
        <p:nvSpPr>
          <p:cNvPr id="16" name="TextBox 15">
            <a:extLst>
              <a:ext uri="{FF2B5EF4-FFF2-40B4-BE49-F238E27FC236}">
                <a16:creationId xmlns:a16="http://schemas.microsoft.com/office/drawing/2014/main" id="{C041EDE2-6098-4CAE-8EA4-63C8CEFB3BBA}"/>
              </a:ext>
            </a:extLst>
          </p:cNvPr>
          <p:cNvSpPr txBox="1"/>
          <p:nvPr/>
        </p:nvSpPr>
        <p:spPr>
          <a:xfrm>
            <a:off x="466803" y="4774824"/>
            <a:ext cx="1935738" cy="646331"/>
          </a:xfrm>
          <a:prstGeom prst="rect">
            <a:avLst/>
          </a:prstGeom>
          <a:noFill/>
        </p:spPr>
        <p:txBody>
          <a:bodyPr wrap="square" rtlCol="0">
            <a:spAutoFit/>
          </a:bodyPr>
          <a:lstStyle/>
          <a:p>
            <a:r>
              <a:rPr lang="en-GB" dirty="0"/>
              <a:t>Draft version, not for publication.</a:t>
            </a:r>
          </a:p>
        </p:txBody>
      </p:sp>
    </p:spTree>
    <p:extLst>
      <p:ext uri="{BB962C8B-B14F-4D97-AF65-F5344CB8AC3E}">
        <p14:creationId xmlns:p14="http://schemas.microsoft.com/office/powerpoint/2010/main" val="32020238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title" idx="4294967295"/>
          </p:nvPr>
        </p:nvSpPr>
        <p:spPr>
          <a:xfrm>
            <a:off x="1523999" y="1293765"/>
            <a:ext cx="9144000" cy="4003820"/>
          </a:xfrm>
          <a:prstGeom prst="rect">
            <a:avLst/>
          </a:prstGeom>
        </p:spPr>
        <p:txBody>
          <a:bodyPr>
            <a:noAutofit/>
          </a:bodyPr>
          <a:lstStyle/>
          <a:p>
            <a:pPr algn="ctr"/>
            <a:r>
              <a:rPr lang="en-GB" dirty="0">
                <a:solidFill>
                  <a:schemeClr val="tx1">
                    <a:lumMod val="50000"/>
                    <a:lumOff val="50000"/>
                  </a:schemeClr>
                </a:solidFill>
              </a:rPr>
              <a:t> </a:t>
            </a:r>
            <a:br>
              <a:rPr lang="en-GB" dirty="0">
                <a:solidFill>
                  <a:schemeClr val="tx1">
                    <a:lumMod val="50000"/>
                    <a:lumOff val="50000"/>
                  </a:schemeClr>
                </a:solidFill>
              </a:rPr>
            </a:br>
            <a:r>
              <a:rPr lang="en-GB" dirty="0">
                <a:solidFill>
                  <a:schemeClr val="bg2"/>
                </a:solidFill>
              </a:rPr>
              <a:t>Co-developing primary (K-5) programming design concepts </a:t>
            </a:r>
            <a:br>
              <a:rPr lang="en-GB" dirty="0">
                <a:solidFill>
                  <a:schemeClr val="bg2"/>
                </a:solidFill>
              </a:rPr>
            </a:br>
            <a:r>
              <a:rPr lang="en-GB" dirty="0">
                <a:solidFill>
                  <a:schemeClr val="bg2"/>
                </a:solidFill>
              </a:rPr>
              <a:t>with teachers</a:t>
            </a:r>
            <a:br>
              <a:rPr lang="en-GB" dirty="0">
                <a:solidFill>
                  <a:schemeClr val="bg2"/>
                </a:solidFill>
              </a:rPr>
            </a:br>
            <a:br>
              <a:rPr lang="en-GB" dirty="0">
                <a:solidFill>
                  <a:schemeClr val="bg2"/>
                </a:solidFill>
              </a:rPr>
            </a:br>
            <a:r>
              <a:rPr lang="en-GB" sz="3600" dirty="0">
                <a:solidFill>
                  <a:schemeClr val="bg2"/>
                </a:solidFill>
              </a:rPr>
              <a:t>Jane Waite &amp; Paul Curzon</a:t>
            </a:r>
            <a:br>
              <a:rPr lang="en-GB" sz="3600" dirty="0">
                <a:solidFill>
                  <a:schemeClr val="bg2"/>
                </a:solidFill>
              </a:rPr>
            </a:br>
            <a:r>
              <a:rPr lang="en-GB" sz="3600" dirty="0">
                <a:solidFill>
                  <a:schemeClr val="bg2"/>
                </a:solidFill>
              </a:rPr>
              <a:t>Queen Mary University of London</a:t>
            </a:r>
            <a:br>
              <a:rPr lang="en-GB" sz="3600" dirty="0">
                <a:solidFill>
                  <a:schemeClr val="bg2"/>
                </a:solidFill>
              </a:rPr>
            </a:br>
            <a:r>
              <a:rPr lang="en-GB" sz="3600" dirty="0">
                <a:solidFill>
                  <a:schemeClr val="bg2"/>
                </a:solidFill>
              </a:rPr>
              <a:t>April 2020</a:t>
            </a:r>
            <a:br>
              <a:rPr lang="en-GB" sz="3600" dirty="0">
                <a:solidFill>
                  <a:schemeClr val="bg2"/>
                </a:solidFill>
              </a:rPr>
            </a:br>
            <a:r>
              <a:rPr lang="en-GB" sz="3600" dirty="0">
                <a:solidFill>
                  <a:schemeClr val="bg2"/>
                </a:solidFill>
                <a:hlinkClick r:id="rId3"/>
              </a:rPr>
              <a:t>j.l.waite@qmul.ac.uk</a:t>
            </a:r>
            <a:r>
              <a:rPr lang="en-GB" sz="3600" dirty="0">
                <a:solidFill>
                  <a:schemeClr val="bg2"/>
                </a:solidFill>
              </a:rPr>
              <a:t> @janewaite #</a:t>
            </a:r>
            <a:r>
              <a:rPr lang="en-GB" sz="3600" dirty="0" err="1">
                <a:solidFill>
                  <a:schemeClr val="bg2"/>
                </a:solidFill>
              </a:rPr>
              <a:t>ccers20</a:t>
            </a:r>
            <a:br>
              <a:rPr lang="en-GB" sz="3600" dirty="0"/>
            </a:br>
            <a:r>
              <a:rPr lang="en-GB" dirty="0">
                <a:solidFill>
                  <a:schemeClr val="bg2"/>
                </a:solidFill>
              </a:rPr>
              <a:t> </a:t>
            </a:r>
            <a:endParaRPr dirty="0">
              <a:solidFill>
                <a:schemeClr val="bg2"/>
              </a:solidFill>
            </a:endParaRPr>
          </a:p>
        </p:txBody>
      </p:sp>
      <p:sp>
        <p:nvSpPr>
          <p:cNvPr id="2" name="TextBox 1">
            <a:extLst>
              <a:ext uri="{FF2B5EF4-FFF2-40B4-BE49-F238E27FC236}">
                <a16:creationId xmlns:a16="http://schemas.microsoft.com/office/drawing/2014/main" id="{E7DB4B73-F2EA-4ED5-9169-350D8B8F9440}"/>
              </a:ext>
            </a:extLst>
          </p:cNvPr>
          <p:cNvSpPr txBox="1"/>
          <p:nvPr/>
        </p:nvSpPr>
        <p:spPr>
          <a:xfrm>
            <a:off x="347151" y="6392518"/>
            <a:ext cx="1149769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j-lt"/>
                <a:ea typeface="+mj-ea"/>
                <a:cs typeface="+mj-cs"/>
                <a:sym typeface="Calibri"/>
              </a:rPr>
              <a:t>Method </a:t>
            </a:r>
            <a:r>
              <a:rPr lang="en-GB" dirty="0"/>
              <a:t>description of the t</a:t>
            </a:r>
            <a:r>
              <a:rPr kumimoji="0" lang="en-GB" sz="1800" b="0" i="0" u="none" strike="noStrike" cap="none" spc="0" normalizeH="0" baseline="0" dirty="0">
                <a:ln>
                  <a:noFill/>
                </a:ln>
                <a:solidFill>
                  <a:srgbClr val="000000"/>
                </a:solidFill>
                <a:effectLst/>
                <a:uFillTx/>
                <a:latin typeface="+mj-lt"/>
                <a:ea typeface="+mj-ea"/>
                <a:cs typeface="+mj-cs"/>
                <a:sym typeface="Calibri"/>
              </a:rPr>
              <a:t>hird (and final) study  of Jane Waite’s PhD with Paul Curzon, William Marsh and Sue Sentence.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bg2"/>
                </a:solidFill>
              </a:rPr>
              <a:t>Presenting our abstract</a:t>
            </a:r>
          </a:p>
        </p:txBody>
      </p:sp>
      <p:sp>
        <p:nvSpPr>
          <p:cNvPr id="3" name="Text Placeholder 2"/>
          <p:cNvSpPr>
            <a:spLocks noGrp="1"/>
          </p:cNvSpPr>
          <p:nvPr>
            <p:ph type="body" sz="half" idx="1"/>
          </p:nvPr>
        </p:nvSpPr>
        <p:spPr>
          <a:xfrm>
            <a:off x="838200" y="1825625"/>
            <a:ext cx="10877062" cy="4351338"/>
          </a:xfrm>
        </p:spPr>
        <p:txBody>
          <a:bodyPr>
            <a:normAutofit/>
          </a:bodyPr>
          <a:lstStyle/>
          <a:p>
            <a:r>
              <a:rPr lang="en-GB" sz="4400" dirty="0">
                <a:solidFill>
                  <a:schemeClr val="bg2"/>
                </a:solidFill>
              </a:rPr>
              <a:t>Background and context</a:t>
            </a:r>
          </a:p>
          <a:p>
            <a:r>
              <a:rPr lang="en-GB" sz="4400" dirty="0">
                <a:solidFill>
                  <a:schemeClr val="bg2"/>
                </a:solidFill>
              </a:rPr>
              <a:t>Research Focus</a:t>
            </a:r>
          </a:p>
          <a:p>
            <a:r>
              <a:rPr lang="en-GB" sz="4400" dirty="0">
                <a:solidFill>
                  <a:schemeClr val="bg2"/>
                </a:solidFill>
              </a:rPr>
              <a:t>Method</a:t>
            </a:r>
          </a:p>
          <a:p>
            <a:r>
              <a:rPr lang="en-GB" sz="4400" dirty="0">
                <a:solidFill>
                  <a:schemeClr val="bg2"/>
                </a:solidFill>
              </a:rPr>
              <a:t>Findings</a:t>
            </a:r>
          </a:p>
          <a:p>
            <a:r>
              <a:rPr lang="en-GB" sz="4400" dirty="0">
                <a:solidFill>
                  <a:schemeClr val="bg2"/>
                </a:solidFill>
              </a:rPr>
              <a:t>Conclusion &amp; Implications</a:t>
            </a:r>
          </a:p>
          <a:p>
            <a:pPr marL="0" indent="0">
              <a:buNone/>
            </a:pPr>
            <a:r>
              <a:rPr lang="en-GB" sz="4400" i="1" dirty="0">
                <a:solidFill>
                  <a:schemeClr val="tx2">
                    <a:lumMod val="75000"/>
                  </a:schemeClr>
                </a:solidFill>
              </a:rPr>
              <a:t>(Current design models)</a:t>
            </a:r>
          </a:p>
        </p:txBody>
      </p:sp>
      <p:graphicFrame>
        <p:nvGraphicFramePr>
          <p:cNvPr id="4" name="Diagram 3"/>
          <p:cNvGraphicFramePr/>
          <p:nvPr>
            <p:extLst>
              <p:ext uri="{D42A27DB-BD31-4B8C-83A1-F6EECF244321}">
                <p14:modId xmlns:p14="http://schemas.microsoft.com/office/powerpoint/2010/main" val="1160658731"/>
              </p:ext>
            </p:extLst>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27369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solidFill>
                  <a:schemeClr val="bg2"/>
                </a:solidFill>
              </a:rPr>
              <a:t>Background and Context</a:t>
            </a:r>
          </a:p>
        </p:txBody>
      </p:sp>
      <p:sp>
        <p:nvSpPr>
          <p:cNvPr id="5" name="Text Placeholder 4">
            <a:extLst>
              <a:ext uri="{FF2B5EF4-FFF2-40B4-BE49-F238E27FC236}">
                <a16:creationId xmlns:a16="http://schemas.microsoft.com/office/drawing/2014/main" id="{6B5F4453-AFE4-4CA4-8373-30AD7DE169EF}"/>
              </a:ext>
            </a:extLst>
          </p:cNvPr>
          <p:cNvSpPr>
            <a:spLocks noGrp="1"/>
          </p:cNvSpPr>
          <p:nvPr>
            <p:ph type="body" sz="half" idx="1"/>
          </p:nvPr>
        </p:nvSpPr>
        <p:spPr>
          <a:xfrm>
            <a:off x="838200" y="1660490"/>
            <a:ext cx="6790241" cy="4351338"/>
          </a:xfrm>
        </p:spPr>
        <p:txBody>
          <a:bodyPr>
            <a:normAutofit fontScale="55000" lnSpcReduction="20000"/>
          </a:bodyPr>
          <a:lstStyle/>
          <a:p>
            <a:pPr marL="342900" indent="-342900">
              <a:lnSpc>
                <a:spcPct val="150000"/>
              </a:lnSpc>
              <a:buFont typeface="Arial" panose="020B0604020202020204" pitchFamily="34" charset="0"/>
              <a:buChar char="•"/>
            </a:pPr>
            <a:r>
              <a:rPr lang="en-GB" sz="4000" dirty="0">
                <a:solidFill>
                  <a:schemeClr val="bg2"/>
                </a:solidFill>
              </a:rPr>
              <a:t>Since 2014, in England, eleven year olds should know how to design simple programs (DfE, 2013)</a:t>
            </a:r>
          </a:p>
          <a:p>
            <a:pPr marL="342900" indent="-342900">
              <a:lnSpc>
                <a:spcPct val="150000"/>
              </a:lnSpc>
              <a:buFont typeface="Arial" panose="020B0604020202020204" pitchFamily="34" charset="0"/>
              <a:buChar char="•"/>
            </a:pPr>
            <a:r>
              <a:rPr lang="en-GB" sz="4000" dirty="0">
                <a:solidFill>
                  <a:schemeClr val="bg2"/>
                </a:solidFill>
              </a:rPr>
              <a:t>Little research in this area (Falkner &amp; Vivian, 2015, Waite, 2017)</a:t>
            </a:r>
          </a:p>
          <a:p>
            <a:pPr marL="342900" indent="-342900">
              <a:lnSpc>
                <a:spcPct val="150000"/>
              </a:lnSpc>
              <a:buFont typeface="Arial" panose="020B0604020202020204" pitchFamily="34" charset="0"/>
              <a:buChar char="•"/>
            </a:pPr>
            <a:r>
              <a:rPr lang="en-GB" sz="4000" dirty="0">
                <a:solidFill>
                  <a:schemeClr val="bg2"/>
                </a:solidFill>
              </a:rPr>
              <a:t>Survey of over 200 teachers in 2018 revealed that teachers thought</a:t>
            </a:r>
          </a:p>
          <a:p>
            <a:pPr marL="838200" lvl="1" indent="-342900">
              <a:lnSpc>
                <a:spcPct val="150000"/>
              </a:lnSpc>
              <a:buFont typeface="Arial" panose="020B0604020202020204" pitchFamily="34" charset="0"/>
              <a:buChar char="•"/>
            </a:pPr>
            <a:r>
              <a:rPr lang="en-GB" sz="4000" dirty="0">
                <a:solidFill>
                  <a:schemeClr val="bg2"/>
                </a:solidFill>
              </a:rPr>
              <a:t>Design was important  in teaching programming</a:t>
            </a:r>
          </a:p>
          <a:p>
            <a:pPr marL="838200" lvl="1" indent="-342900">
              <a:lnSpc>
                <a:spcPct val="150000"/>
              </a:lnSpc>
              <a:buFont typeface="Arial" panose="020B0604020202020204" pitchFamily="34" charset="0"/>
              <a:buChar char="•"/>
            </a:pPr>
            <a:r>
              <a:rPr lang="en-GB" sz="4000" dirty="0">
                <a:solidFill>
                  <a:schemeClr val="bg2"/>
                </a:solidFill>
              </a:rPr>
              <a:t>But they don’t do it  because of difficulties </a:t>
            </a:r>
          </a:p>
        </p:txBody>
      </p:sp>
      <p:pic>
        <p:nvPicPr>
          <p:cNvPr id="6" name="Picture 5">
            <a:extLst>
              <a:ext uri="{FF2B5EF4-FFF2-40B4-BE49-F238E27FC236}">
                <a16:creationId xmlns:a16="http://schemas.microsoft.com/office/drawing/2014/main" id="{25C731F0-6379-42AA-8257-0D51BBA62991}"/>
              </a:ext>
            </a:extLst>
          </p:cNvPr>
          <p:cNvPicPr>
            <a:picLocks noChangeAspect="1"/>
          </p:cNvPicPr>
          <p:nvPr/>
        </p:nvPicPr>
        <p:blipFill>
          <a:blip r:embed="rId3"/>
          <a:stretch>
            <a:fillRect/>
          </a:stretch>
        </p:blipFill>
        <p:spPr>
          <a:xfrm>
            <a:off x="8044279" y="1164137"/>
            <a:ext cx="3309521" cy="4529726"/>
          </a:xfrm>
          <a:prstGeom prst="rect">
            <a:avLst/>
          </a:prstGeom>
          <a:ln>
            <a:solidFill>
              <a:schemeClr val="accent1"/>
            </a:solidFill>
          </a:ln>
        </p:spPr>
      </p:pic>
      <p:sp>
        <p:nvSpPr>
          <p:cNvPr id="7" name="TextBox 6">
            <a:extLst>
              <a:ext uri="{FF2B5EF4-FFF2-40B4-BE49-F238E27FC236}">
                <a16:creationId xmlns:a16="http://schemas.microsoft.com/office/drawing/2014/main" id="{D5597AF9-A166-4F52-BAD6-ADA9E7A9E6C5}"/>
              </a:ext>
            </a:extLst>
          </p:cNvPr>
          <p:cNvSpPr txBox="1"/>
          <p:nvPr/>
        </p:nvSpPr>
        <p:spPr>
          <a:xfrm>
            <a:off x="10419761" y="6018528"/>
            <a:ext cx="1114408" cy="338554"/>
          </a:xfrm>
          <a:prstGeom prst="rect">
            <a:avLst/>
          </a:prstGeom>
          <a:noFill/>
        </p:spPr>
        <p:txBody>
          <a:bodyPr wrap="none" rtlCol="0">
            <a:spAutoFit/>
          </a:bodyPr>
          <a:lstStyle/>
          <a:p>
            <a:r>
              <a:rPr lang="en-GB" sz="1600" dirty="0">
                <a:solidFill>
                  <a:schemeClr val="bg2"/>
                </a:solidFill>
              </a:rPr>
              <a:t>(DfE, 2013)</a:t>
            </a:r>
          </a:p>
        </p:txBody>
      </p:sp>
      <p:graphicFrame>
        <p:nvGraphicFramePr>
          <p:cNvPr id="13" name="Diagram 12">
            <a:extLst>
              <a:ext uri="{FF2B5EF4-FFF2-40B4-BE49-F238E27FC236}">
                <a16:creationId xmlns:a16="http://schemas.microsoft.com/office/drawing/2014/main" id="{9A2B585C-93F8-4EF8-88B1-E3352D88145C}"/>
              </a:ext>
            </a:extLst>
          </p:cNvPr>
          <p:cNvGraphicFramePr/>
          <p:nvPr>
            <p:extLst>
              <p:ext uri="{D42A27DB-BD31-4B8C-83A1-F6EECF244321}">
                <p14:modId xmlns:p14="http://schemas.microsoft.com/office/powerpoint/2010/main" val="1824323521"/>
              </p:ext>
            </p:extLst>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A9774A13-A5C1-4CF6-9277-9AE85C3E3C3C}"/>
              </a:ext>
            </a:extLst>
          </p:cNvPr>
          <p:cNvSpPr txBox="1"/>
          <p:nvPr/>
        </p:nvSpPr>
        <p:spPr>
          <a:xfrm>
            <a:off x="7972514" y="5735688"/>
            <a:ext cx="431896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bg2"/>
                </a:solidFill>
                <a:effectLst/>
                <a:uFillTx/>
                <a:latin typeface="+mj-lt"/>
                <a:ea typeface="+mj-ea"/>
                <a:cs typeface="+mj-cs"/>
                <a:sym typeface="Calibri"/>
              </a:rPr>
              <a:t>Figure 1: Computing Programme of Study </a:t>
            </a:r>
          </a:p>
        </p:txBody>
      </p:sp>
    </p:spTree>
    <p:extLst>
      <p:ext uri="{BB962C8B-B14F-4D97-AF65-F5344CB8AC3E}">
        <p14:creationId xmlns:p14="http://schemas.microsoft.com/office/powerpoint/2010/main" val="2856952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F340DC-E910-4ECC-B526-8907A3434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254" y="494194"/>
            <a:ext cx="6068099" cy="5413573"/>
          </a:xfrm>
          <a:prstGeom prst="rect">
            <a:avLst/>
          </a:prstGeom>
          <a:ln w="19050">
            <a:solidFill>
              <a:srgbClr val="134985"/>
            </a:solidFill>
          </a:ln>
        </p:spPr>
      </p:pic>
      <p:sp>
        <p:nvSpPr>
          <p:cNvPr id="10" name="TextBox 9">
            <a:extLst>
              <a:ext uri="{FF2B5EF4-FFF2-40B4-BE49-F238E27FC236}">
                <a16:creationId xmlns:a16="http://schemas.microsoft.com/office/drawing/2014/main" id="{76B9352D-9A3E-4D7F-BC72-E744C00E45A2}"/>
              </a:ext>
            </a:extLst>
          </p:cNvPr>
          <p:cNvSpPr txBox="1"/>
          <p:nvPr/>
        </p:nvSpPr>
        <p:spPr>
          <a:xfrm>
            <a:off x="2910254" y="5862200"/>
            <a:ext cx="431896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bg2"/>
                </a:solidFill>
                <a:effectLst/>
                <a:uFillTx/>
                <a:latin typeface="+mj-lt"/>
                <a:ea typeface="+mj-ea"/>
                <a:cs typeface="+mj-cs"/>
                <a:sym typeface="Calibri"/>
              </a:rPr>
              <a:t>Figure 2: Difficulties with design</a:t>
            </a:r>
          </a:p>
        </p:txBody>
      </p:sp>
      <p:sp>
        <p:nvSpPr>
          <p:cNvPr id="11" name="TextBox 10">
            <a:extLst>
              <a:ext uri="{FF2B5EF4-FFF2-40B4-BE49-F238E27FC236}">
                <a16:creationId xmlns:a16="http://schemas.microsoft.com/office/drawing/2014/main" id="{4EDB3BD1-04A9-4790-A352-9160F10C7C5C}"/>
              </a:ext>
            </a:extLst>
          </p:cNvPr>
          <p:cNvSpPr txBox="1"/>
          <p:nvPr/>
        </p:nvSpPr>
        <p:spPr>
          <a:xfrm>
            <a:off x="5488830" y="6058897"/>
            <a:ext cx="3642344" cy="338554"/>
          </a:xfrm>
          <a:prstGeom prst="rect">
            <a:avLst/>
          </a:prstGeom>
          <a:noFill/>
        </p:spPr>
        <p:txBody>
          <a:bodyPr wrap="none" rtlCol="0">
            <a:spAutoFit/>
          </a:bodyPr>
          <a:lstStyle/>
          <a:p>
            <a:r>
              <a:rPr lang="en-GB" sz="1600" dirty="0">
                <a:solidFill>
                  <a:schemeClr val="bg2"/>
                </a:solidFill>
              </a:rPr>
              <a:t>(Waite, Curzon, Marsh &amp; Sentence, 2020)</a:t>
            </a:r>
          </a:p>
        </p:txBody>
      </p:sp>
      <p:graphicFrame>
        <p:nvGraphicFramePr>
          <p:cNvPr id="12" name="Diagram 11">
            <a:extLst>
              <a:ext uri="{FF2B5EF4-FFF2-40B4-BE49-F238E27FC236}">
                <a16:creationId xmlns:a16="http://schemas.microsoft.com/office/drawing/2014/main" id="{BD33D90A-EE55-4450-A730-D8CCB9A7121E}"/>
              </a:ext>
            </a:extLst>
          </p:cNvPr>
          <p:cNvGraphicFramePr/>
          <p:nvPr>
            <p:extLst>
              <p:ext uri="{D42A27DB-BD31-4B8C-83A1-F6EECF244321}">
                <p14:modId xmlns:p14="http://schemas.microsoft.com/office/powerpoint/2010/main" val="4094307418"/>
              </p:ext>
            </p:extLst>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782B78E0-34A8-4456-B7BE-468E1DBEBB42}"/>
              </a:ext>
            </a:extLst>
          </p:cNvPr>
          <p:cNvSpPr/>
          <p:nvPr/>
        </p:nvSpPr>
        <p:spPr>
          <a:xfrm>
            <a:off x="2910254" y="1335910"/>
            <a:ext cx="1928176" cy="1580868"/>
          </a:xfrm>
          <a:prstGeom prst="rect">
            <a:avLst/>
          </a:prstGeom>
          <a:noFill/>
          <a:ln w="762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CA78447A-1295-44E4-8912-9FEBD8146D4D}"/>
              </a:ext>
            </a:extLst>
          </p:cNvPr>
          <p:cNvSpPr/>
          <p:nvPr/>
        </p:nvSpPr>
        <p:spPr>
          <a:xfrm>
            <a:off x="5069734" y="380643"/>
            <a:ext cx="1805851" cy="1580868"/>
          </a:xfrm>
          <a:prstGeom prst="rect">
            <a:avLst/>
          </a:prstGeom>
          <a:noFill/>
          <a:ln w="762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09B27E67-C76F-4F3B-8EFC-A84C059FDCCA}"/>
              </a:ext>
            </a:extLst>
          </p:cNvPr>
          <p:cNvSpPr/>
          <p:nvPr/>
        </p:nvSpPr>
        <p:spPr>
          <a:xfrm>
            <a:off x="2910254" y="3368274"/>
            <a:ext cx="1928176" cy="1580868"/>
          </a:xfrm>
          <a:prstGeom prst="rect">
            <a:avLst/>
          </a:prstGeom>
          <a:noFill/>
          <a:ln w="762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013210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solidFill>
                  <a:schemeClr val="bg2"/>
                </a:solidFill>
              </a:rPr>
              <a:t>Research focus</a:t>
            </a:r>
          </a:p>
        </p:txBody>
      </p:sp>
      <p:sp>
        <p:nvSpPr>
          <p:cNvPr id="5" name="Text Placeholder 4">
            <a:extLst>
              <a:ext uri="{FF2B5EF4-FFF2-40B4-BE49-F238E27FC236}">
                <a16:creationId xmlns:a16="http://schemas.microsoft.com/office/drawing/2014/main" id="{6B5F4453-AFE4-4CA4-8373-30AD7DE169EF}"/>
              </a:ext>
            </a:extLst>
          </p:cNvPr>
          <p:cNvSpPr>
            <a:spLocks noGrp="1"/>
          </p:cNvSpPr>
          <p:nvPr>
            <p:ph type="body" sz="half" idx="1"/>
          </p:nvPr>
        </p:nvSpPr>
        <p:spPr>
          <a:xfrm>
            <a:off x="594360" y="1281724"/>
            <a:ext cx="7788906" cy="4620389"/>
          </a:xfrm>
        </p:spPr>
        <p:txBody>
          <a:bodyPr>
            <a:noAutofit/>
          </a:bodyPr>
          <a:lstStyle/>
          <a:p>
            <a:pPr marL="0" indent="0">
              <a:lnSpc>
                <a:spcPct val="150000"/>
              </a:lnSpc>
              <a:buNone/>
            </a:pPr>
            <a:r>
              <a:rPr lang="en-GB" sz="2400" dirty="0">
                <a:solidFill>
                  <a:schemeClr val="bg2"/>
                </a:solidFill>
              </a:rPr>
              <a:t>To develop CPD to teach the design of programs </a:t>
            </a:r>
          </a:p>
          <a:p>
            <a:pPr marL="342900" indent="-342900">
              <a:lnSpc>
                <a:spcPct val="150000"/>
              </a:lnSpc>
              <a:buFont typeface="Arial" panose="020B0604020202020204" pitchFamily="34" charset="0"/>
              <a:buChar char="•"/>
            </a:pPr>
            <a:r>
              <a:rPr lang="en-GB" sz="2400" b="1" dirty="0">
                <a:solidFill>
                  <a:schemeClr val="bg2"/>
                </a:solidFill>
              </a:rPr>
              <a:t>the underpinning concepts </a:t>
            </a:r>
            <a:r>
              <a:rPr lang="en-GB" sz="2400" dirty="0">
                <a:solidFill>
                  <a:schemeClr val="bg2"/>
                </a:solidFill>
              </a:rPr>
              <a:t>must be known</a:t>
            </a:r>
          </a:p>
          <a:p>
            <a:pPr marL="342900" indent="-342900">
              <a:lnSpc>
                <a:spcPct val="150000"/>
              </a:lnSpc>
              <a:buFont typeface="Arial" panose="020B0604020202020204" pitchFamily="34" charset="0"/>
              <a:buChar char="•"/>
            </a:pPr>
            <a:r>
              <a:rPr lang="en-GB" sz="2400" dirty="0">
                <a:solidFill>
                  <a:schemeClr val="bg2"/>
                </a:solidFill>
              </a:rPr>
              <a:t>have not been defined (Rich, Strickland &amp; Franklin, 2017)</a:t>
            </a:r>
          </a:p>
          <a:p>
            <a:pPr marL="0" indent="0">
              <a:lnSpc>
                <a:spcPct val="150000"/>
              </a:lnSpc>
              <a:buNone/>
            </a:pPr>
            <a:r>
              <a:rPr lang="en-GB" sz="2400" dirty="0">
                <a:solidFill>
                  <a:schemeClr val="bg2"/>
                </a:solidFill>
              </a:rPr>
              <a:t>Therefore, we are developing a </a:t>
            </a:r>
            <a:r>
              <a:rPr lang="en-GB" sz="2400" b="1" dirty="0">
                <a:solidFill>
                  <a:schemeClr val="bg2"/>
                </a:solidFill>
              </a:rPr>
              <a:t>design toolkit </a:t>
            </a:r>
            <a:r>
              <a:rPr lang="en-GB" sz="2400" dirty="0">
                <a:solidFill>
                  <a:schemeClr val="bg2"/>
                </a:solidFill>
              </a:rPr>
              <a:t>with expert teachers which describes these concepts using </a:t>
            </a:r>
          </a:p>
          <a:p>
            <a:pPr marL="342900" indent="-342900">
              <a:lnSpc>
                <a:spcPct val="150000"/>
              </a:lnSpc>
              <a:buFont typeface="Arial" panose="020B0604020202020204" pitchFamily="34" charset="0"/>
              <a:buChar char="•"/>
            </a:pPr>
            <a:r>
              <a:rPr lang="en-GB" sz="2400" dirty="0">
                <a:solidFill>
                  <a:schemeClr val="bg2"/>
                </a:solidFill>
              </a:rPr>
              <a:t>design-based research (Cobb et al., 2003) </a:t>
            </a:r>
          </a:p>
          <a:p>
            <a:pPr marL="342900" indent="-342900">
              <a:lnSpc>
                <a:spcPct val="150000"/>
              </a:lnSpc>
              <a:buFont typeface="Arial" panose="020B0604020202020204" pitchFamily="34" charset="0"/>
              <a:buChar char="•"/>
            </a:pPr>
            <a:r>
              <a:rPr lang="en-GB" sz="2400" dirty="0">
                <a:solidFill>
                  <a:schemeClr val="bg2"/>
                </a:solidFill>
              </a:rPr>
              <a:t>and participatory design (Muller &amp; Kuhn, 1993) </a:t>
            </a:r>
          </a:p>
          <a:p>
            <a:pPr marL="0" indent="0">
              <a:lnSpc>
                <a:spcPct val="150000"/>
              </a:lnSpc>
              <a:buNone/>
            </a:pPr>
            <a:r>
              <a:rPr lang="en-GB" sz="2400" b="1" dirty="0">
                <a:solidFill>
                  <a:schemeClr val="bg2"/>
                </a:solidFill>
              </a:rPr>
              <a:t>This abstract describes the approach taken</a:t>
            </a:r>
          </a:p>
          <a:p>
            <a:pPr marL="342900" indent="-342900">
              <a:lnSpc>
                <a:spcPct val="150000"/>
              </a:lnSpc>
              <a:buFont typeface="Arial" panose="020B0604020202020204" pitchFamily="34" charset="0"/>
              <a:buChar char="•"/>
            </a:pPr>
            <a:endParaRPr lang="en-GB" sz="2400" dirty="0">
              <a:solidFill>
                <a:schemeClr val="bg2"/>
              </a:solidFill>
            </a:endParaRPr>
          </a:p>
        </p:txBody>
      </p:sp>
      <p:graphicFrame>
        <p:nvGraphicFramePr>
          <p:cNvPr id="8" name="Diagram 7">
            <a:extLst>
              <a:ext uri="{FF2B5EF4-FFF2-40B4-BE49-F238E27FC236}">
                <a16:creationId xmlns:a16="http://schemas.microsoft.com/office/drawing/2014/main" id="{3F5CE26B-5511-4E75-BC39-E4179DD3E20F}"/>
              </a:ext>
            </a:extLst>
          </p:cNvPr>
          <p:cNvGraphicFramePr/>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0C8D15EA-A947-4196-AF8A-D05ED437DABB}"/>
              </a:ext>
            </a:extLst>
          </p:cNvPr>
          <p:cNvPicPr>
            <a:picLocks noChangeAspect="1"/>
          </p:cNvPicPr>
          <p:nvPr/>
        </p:nvPicPr>
        <p:blipFill>
          <a:blip r:embed="rId8"/>
          <a:stretch>
            <a:fillRect/>
          </a:stretch>
        </p:blipFill>
        <p:spPr>
          <a:xfrm>
            <a:off x="8383266" y="1458121"/>
            <a:ext cx="3469307" cy="4620389"/>
          </a:xfrm>
          <a:prstGeom prst="rect">
            <a:avLst/>
          </a:prstGeom>
          <a:ln>
            <a:solidFill>
              <a:schemeClr val="accent1"/>
            </a:solidFill>
          </a:ln>
        </p:spPr>
      </p:pic>
      <p:sp>
        <p:nvSpPr>
          <p:cNvPr id="9" name="TextBox 8">
            <a:extLst>
              <a:ext uri="{FF2B5EF4-FFF2-40B4-BE49-F238E27FC236}">
                <a16:creationId xmlns:a16="http://schemas.microsoft.com/office/drawing/2014/main" id="{A55B575E-883A-4D18-B72A-F3202B1850A2}"/>
              </a:ext>
            </a:extLst>
          </p:cNvPr>
          <p:cNvSpPr txBox="1"/>
          <p:nvPr/>
        </p:nvSpPr>
        <p:spPr>
          <a:xfrm>
            <a:off x="8383266" y="6123438"/>
            <a:ext cx="43189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Figure 3: </a:t>
            </a:r>
            <a:r>
              <a:rPr lang="en-GB" dirty="0">
                <a:solidFill>
                  <a:schemeClr val="bg2"/>
                </a:solidFill>
              </a:rPr>
              <a:t>Activity Booklet</a:t>
            </a:r>
            <a:endParaRPr kumimoji="0" lang="en-GB" sz="1800" b="0" i="0" u="none" strike="noStrike" cap="none" spc="0" normalizeH="0" baseline="0" dirty="0">
              <a:ln>
                <a:noFill/>
              </a:ln>
              <a:solidFill>
                <a:schemeClr val="bg2"/>
              </a:solidFill>
              <a:effectLst/>
              <a:uFillTx/>
              <a:latin typeface="+mj-lt"/>
              <a:ea typeface="+mj-ea"/>
              <a:cs typeface="+mj-cs"/>
              <a:sym typeface="Calibri"/>
            </a:endParaRPr>
          </a:p>
        </p:txBody>
      </p:sp>
    </p:spTree>
    <p:extLst>
      <p:ext uri="{BB962C8B-B14F-4D97-AF65-F5344CB8AC3E}">
        <p14:creationId xmlns:p14="http://schemas.microsoft.com/office/powerpoint/2010/main" val="8985267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p:txBody>
          <a:bodyPr/>
          <a:lstStyle/>
          <a:p>
            <a:r>
              <a:rPr lang="en-GB" dirty="0">
                <a:solidFill>
                  <a:schemeClr val="bg2"/>
                </a:solidFill>
              </a:rPr>
              <a:t>Method of creating the toolkit</a:t>
            </a:r>
          </a:p>
        </p:txBody>
      </p:sp>
      <p:graphicFrame>
        <p:nvGraphicFramePr>
          <p:cNvPr id="8" name="Diagram 7">
            <a:extLst>
              <a:ext uri="{FF2B5EF4-FFF2-40B4-BE49-F238E27FC236}">
                <a16:creationId xmlns:a16="http://schemas.microsoft.com/office/drawing/2014/main" id="{3F5CE26B-5511-4E75-BC39-E4179DD3E20F}"/>
              </a:ext>
            </a:extLst>
          </p:cNvPr>
          <p:cNvGraphicFramePr/>
          <p:nvPr>
            <p:extLst>
              <p:ext uri="{D42A27DB-BD31-4B8C-83A1-F6EECF244321}">
                <p14:modId xmlns:p14="http://schemas.microsoft.com/office/powerpoint/2010/main" val="2622350251"/>
              </p:ext>
            </p:extLst>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F51CD7B7-C28E-4EE6-A47D-B96C756D195B}"/>
              </a:ext>
            </a:extLst>
          </p:cNvPr>
          <p:cNvSpPr/>
          <p:nvPr/>
        </p:nvSpPr>
        <p:spPr>
          <a:xfrm>
            <a:off x="228600" y="533764"/>
            <a:ext cx="11963400" cy="5747588"/>
          </a:xfrm>
          <a:prstGeom prst="rightArrow">
            <a:avLst>
              <a:gd name="adj1" fmla="val 49691"/>
              <a:gd name="adj2" fmla="val 5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DE5FA668-1784-471B-8615-A85E8AE17943}"/>
              </a:ext>
            </a:extLst>
          </p:cNvPr>
          <p:cNvSpPr/>
          <p:nvPr/>
        </p:nvSpPr>
        <p:spPr>
          <a:xfrm>
            <a:off x="228600" y="2267547"/>
            <a:ext cx="1896378" cy="2107230"/>
          </a:xfrm>
          <a:custGeom>
            <a:avLst/>
            <a:gdLst>
              <a:gd name="connsiteX0" fmla="*/ 0 w 1896378"/>
              <a:gd name="connsiteY0" fmla="*/ 316069 h 2322915"/>
              <a:gd name="connsiteX1" fmla="*/ 316069 w 1896378"/>
              <a:gd name="connsiteY1" fmla="*/ 0 h 2322915"/>
              <a:gd name="connsiteX2" fmla="*/ 1580309 w 1896378"/>
              <a:gd name="connsiteY2" fmla="*/ 0 h 2322915"/>
              <a:gd name="connsiteX3" fmla="*/ 1896378 w 1896378"/>
              <a:gd name="connsiteY3" fmla="*/ 316069 h 2322915"/>
              <a:gd name="connsiteX4" fmla="*/ 1896378 w 1896378"/>
              <a:gd name="connsiteY4" fmla="*/ 2006846 h 2322915"/>
              <a:gd name="connsiteX5" fmla="*/ 1580309 w 1896378"/>
              <a:gd name="connsiteY5" fmla="*/ 2322915 h 2322915"/>
              <a:gd name="connsiteX6" fmla="*/ 316069 w 1896378"/>
              <a:gd name="connsiteY6" fmla="*/ 2322915 h 2322915"/>
              <a:gd name="connsiteX7" fmla="*/ 0 w 1896378"/>
              <a:gd name="connsiteY7" fmla="*/ 2006846 h 2322915"/>
              <a:gd name="connsiteX8" fmla="*/ 0 w 1896378"/>
              <a:gd name="connsiteY8" fmla="*/ 316069 h 232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378" h="2322915">
                <a:moveTo>
                  <a:pt x="0" y="316069"/>
                </a:moveTo>
                <a:cubicBezTo>
                  <a:pt x="0" y="141509"/>
                  <a:pt x="141509" y="0"/>
                  <a:pt x="316069" y="0"/>
                </a:cubicBezTo>
                <a:lnTo>
                  <a:pt x="1580309" y="0"/>
                </a:lnTo>
                <a:cubicBezTo>
                  <a:pt x="1754869" y="0"/>
                  <a:pt x="1896378" y="141509"/>
                  <a:pt x="1896378" y="316069"/>
                </a:cubicBezTo>
                <a:lnTo>
                  <a:pt x="1896378" y="2006846"/>
                </a:lnTo>
                <a:cubicBezTo>
                  <a:pt x="1896378" y="2181406"/>
                  <a:pt x="1754869" y="2322915"/>
                  <a:pt x="1580309" y="2322915"/>
                </a:cubicBezTo>
                <a:lnTo>
                  <a:pt x="316069" y="2322915"/>
                </a:lnTo>
                <a:cubicBezTo>
                  <a:pt x="141509" y="2322915"/>
                  <a:pt x="0" y="2181406"/>
                  <a:pt x="0" y="2006846"/>
                </a:cubicBezTo>
                <a:lnTo>
                  <a:pt x="0" y="3160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344" tIns="157344" rIns="157344" bIns="157344" numCol="1" spcCol="1270" anchor="t" anchorCtr="0">
            <a:noAutofit/>
          </a:bodyPr>
          <a:lstStyle/>
          <a:p>
            <a:pPr marL="114300" lvl="1" indent="-114300" algn="l" defTabSz="577850">
              <a:lnSpc>
                <a:spcPct val="90000"/>
              </a:lnSpc>
              <a:spcBef>
                <a:spcPct val="0"/>
              </a:spcBef>
              <a:spcAft>
                <a:spcPct val="15000"/>
              </a:spcAft>
              <a:buChar char="•"/>
            </a:pPr>
            <a:r>
              <a:rPr lang="en-GB" sz="1300" kern="1200" dirty="0"/>
              <a:t>Created from a synthesis of</a:t>
            </a:r>
          </a:p>
          <a:p>
            <a:pPr marL="228600" lvl="2" indent="-114300" algn="l" defTabSz="577850">
              <a:lnSpc>
                <a:spcPct val="90000"/>
              </a:lnSpc>
              <a:spcBef>
                <a:spcPct val="0"/>
              </a:spcBef>
              <a:spcAft>
                <a:spcPct val="15000"/>
              </a:spcAft>
              <a:buChar char="•"/>
            </a:pPr>
            <a:r>
              <a:rPr lang="en-GB" sz="1300" kern="1200" dirty="0"/>
              <a:t>Literature</a:t>
            </a:r>
          </a:p>
          <a:p>
            <a:pPr marL="228600" lvl="2" indent="-114300" algn="l" defTabSz="577850">
              <a:lnSpc>
                <a:spcPct val="90000"/>
              </a:lnSpc>
              <a:spcBef>
                <a:spcPct val="0"/>
              </a:spcBef>
              <a:spcAft>
                <a:spcPct val="15000"/>
              </a:spcAft>
              <a:buChar char="•"/>
            </a:pPr>
            <a:r>
              <a:rPr lang="en-GB" sz="1300" kern="1200" dirty="0"/>
              <a:t>Interview study of 5 teachers &amp; 50 pupils</a:t>
            </a:r>
          </a:p>
          <a:p>
            <a:pPr marL="228600" lvl="2" indent="-114300" algn="l" defTabSz="577850">
              <a:lnSpc>
                <a:spcPct val="90000"/>
              </a:lnSpc>
              <a:spcBef>
                <a:spcPct val="0"/>
              </a:spcBef>
              <a:spcAft>
                <a:spcPct val="15000"/>
              </a:spcAft>
              <a:buChar char="•"/>
            </a:pPr>
            <a:r>
              <a:rPr lang="en-GB" sz="1300" kern="1200" dirty="0"/>
              <a:t>Survey of 200+ teachers</a:t>
            </a:r>
          </a:p>
          <a:p>
            <a:pPr lvl="1" indent="0" algn="ctr" defTabSz="577850">
              <a:lnSpc>
                <a:spcPct val="90000"/>
              </a:lnSpc>
              <a:spcBef>
                <a:spcPct val="0"/>
              </a:spcBef>
              <a:spcAft>
                <a:spcPct val="15000"/>
              </a:spcAft>
            </a:pPr>
            <a:r>
              <a:rPr lang="en-GB" sz="1400" kern="1200" dirty="0"/>
              <a:t>    </a:t>
            </a:r>
          </a:p>
          <a:p>
            <a:pPr lvl="1" indent="0" algn="ctr" defTabSz="577850">
              <a:lnSpc>
                <a:spcPct val="90000"/>
              </a:lnSpc>
              <a:spcBef>
                <a:spcPct val="0"/>
              </a:spcBef>
              <a:spcAft>
                <a:spcPct val="15000"/>
              </a:spcAft>
            </a:pPr>
            <a:endParaRPr lang="en-GB" sz="1300" kern="1200" dirty="0"/>
          </a:p>
        </p:txBody>
      </p:sp>
      <p:sp>
        <p:nvSpPr>
          <p:cNvPr id="12" name="Freeform: Shape 11">
            <a:extLst>
              <a:ext uri="{FF2B5EF4-FFF2-40B4-BE49-F238E27FC236}">
                <a16:creationId xmlns:a16="http://schemas.microsoft.com/office/drawing/2014/main" id="{59DD8524-2BE8-4A02-929E-938A4C95F3A9}"/>
              </a:ext>
            </a:extLst>
          </p:cNvPr>
          <p:cNvSpPr/>
          <p:nvPr/>
        </p:nvSpPr>
        <p:spPr>
          <a:xfrm>
            <a:off x="8196646" y="2320508"/>
            <a:ext cx="1896378" cy="2107713"/>
          </a:xfrm>
          <a:custGeom>
            <a:avLst/>
            <a:gdLst>
              <a:gd name="connsiteX0" fmla="*/ 0 w 1896378"/>
              <a:gd name="connsiteY0" fmla="*/ 316069 h 2322915"/>
              <a:gd name="connsiteX1" fmla="*/ 316069 w 1896378"/>
              <a:gd name="connsiteY1" fmla="*/ 0 h 2322915"/>
              <a:gd name="connsiteX2" fmla="*/ 1580309 w 1896378"/>
              <a:gd name="connsiteY2" fmla="*/ 0 h 2322915"/>
              <a:gd name="connsiteX3" fmla="*/ 1896378 w 1896378"/>
              <a:gd name="connsiteY3" fmla="*/ 316069 h 2322915"/>
              <a:gd name="connsiteX4" fmla="*/ 1896378 w 1896378"/>
              <a:gd name="connsiteY4" fmla="*/ 2006846 h 2322915"/>
              <a:gd name="connsiteX5" fmla="*/ 1580309 w 1896378"/>
              <a:gd name="connsiteY5" fmla="*/ 2322915 h 2322915"/>
              <a:gd name="connsiteX6" fmla="*/ 316069 w 1896378"/>
              <a:gd name="connsiteY6" fmla="*/ 2322915 h 2322915"/>
              <a:gd name="connsiteX7" fmla="*/ 0 w 1896378"/>
              <a:gd name="connsiteY7" fmla="*/ 2006846 h 2322915"/>
              <a:gd name="connsiteX8" fmla="*/ 0 w 1896378"/>
              <a:gd name="connsiteY8" fmla="*/ 316069 h 232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378" h="2322915">
                <a:moveTo>
                  <a:pt x="0" y="316069"/>
                </a:moveTo>
                <a:cubicBezTo>
                  <a:pt x="0" y="141509"/>
                  <a:pt x="141509" y="0"/>
                  <a:pt x="316069" y="0"/>
                </a:cubicBezTo>
                <a:lnTo>
                  <a:pt x="1580309" y="0"/>
                </a:lnTo>
                <a:cubicBezTo>
                  <a:pt x="1754869" y="0"/>
                  <a:pt x="1896378" y="141509"/>
                  <a:pt x="1896378" y="316069"/>
                </a:cubicBezTo>
                <a:lnTo>
                  <a:pt x="1896378" y="2006846"/>
                </a:lnTo>
                <a:cubicBezTo>
                  <a:pt x="1896378" y="2181406"/>
                  <a:pt x="1754869" y="2322915"/>
                  <a:pt x="1580309" y="2322915"/>
                </a:cubicBezTo>
                <a:lnTo>
                  <a:pt x="316069" y="2322915"/>
                </a:lnTo>
                <a:cubicBezTo>
                  <a:pt x="141509" y="2322915"/>
                  <a:pt x="0" y="2181406"/>
                  <a:pt x="0" y="2006846"/>
                </a:cubicBezTo>
                <a:lnTo>
                  <a:pt x="0" y="3160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344" tIns="157344" rIns="157344" bIns="157344" numCol="1" spcCol="1270" anchor="t" anchorCtr="0">
            <a:noAutofit/>
          </a:bodyPr>
          <a:lstStyle/>
          <a:p>
            <a:pPr marL="114300" lvl="1" indent="-114300" algn="l" defTabSz="577850">
              <a:lnSpc>
                <a:spcPct val="90000"/>
              </a:lnSpc>
              <a:spcBef>
                <a:spcPct val="0"/>
              </a:spcBef>
              <a:spcAft>
                <a:spcPct val="15000"/>
              </a:spcAft>
              <a:buChar char="•"/>
            </a:pPr>
            <a:r>
              <a:rPr lang="en-GB" sz="1300" kern="1200" dirty="0"/>
              <a:t>Reviewed by expert group</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Updated based on feedback</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lvl="1" indent="0" algn="ctr" defTabSz="577850">
              <a:lnSpc>
                <a:spcPct val="90000"/>
              </a:lnSpc>
              <a:spcBef>
                <a:spcPct val="0"/>
              </a:spcBef>
              <a:spcAft>
                <a:spcPct val="15000"/>
              </a:spcAft>
            </a:pPr>
            <a:endParaRPr lang="en-GB" sz="1400" kern="1200" dirty="0"/>
          </a:p>
        </p:txBody>
      </p:sp>
      <p:sp>
        <p:nvSpPr>
          <p:cNvPr id="13" name="Freeform: Shape 12">
            <a:extLst>
              <a:ext uri="{FF2B5EF4-FFF2-40B4-BE49-F238E27FC236}">
                <a16:creationId xmlns:a16="http://schemas.microsoft.com/office/drawing/2014/main" id="{D6385B00-9DA4-49C6-AEBD-A6720984A918}"/>
              </a:ext>
            </a:extLst>
          </p:cNvPr>
          <p:cNvSpPr/>
          <p:nvPr/>
        </p:nvSpPr>
        <p:spPr>
          <a:xfrm>
            <a:off x="10187844" y="2320508"/>
            <a:ext cx="1896378" cy="2107713"/>
          </a:xfrm>
          <a:custGeom>
            <a:avLst/>
            <a:gdLst>
              <a:gd name="connsiteX0" fmla="*/ 0 w 1896378"/>
              <a:gd name="connsiteY0" fmla="*/ 316069 h 2322915"/>
              <a:gd name="connsiteX1" fmla="*/ 316069 w 1896378"/>
              <a:gd name="connsiteY1" fmla="*/ 0 h 2322915"/>
              <a:gd name="connsiteX2" fmla="*/ 1580309 w 1896378"/>
              <a:gd name="connsiteY2" fmla="*/ 0 h 2322915"/>
              <a:gd name="connsiteX3" fmla="*/ 1896378 w 1896378"/>
              <a:gd name="connsiteY3" fmla="*/ 316069 h 2322915"/>
              <a:gd name="connsiteX4" fmla="*/ 1896378 w 1896378"/>
              <a:gd name="connsiteY4" fmla="*/ 2006846 h 2322915"/>
              <a:gd name="connsiteX5" fmla="*/ 1580309 w 1896378"/>
              <a:gd name="connsiteY5" fmla="*/ 2322915 h 2322915"/>
              <a:gd name="connsiteX6" fmla="*/ 316069 w 1896378"/>
              <a:gd name="connsiteY6" fmla="*/ 2322915 h 2322915"/>
              <a:gd name="connsiteX7" fmla="*/ 0 w 1896378"/>
              <a:gd name="connsiteY7" fmla="*/ 2006846 h 2322915"/>
              <a:gd name="connsiteX8" fmla="*/ 0 w 1896378"/>
              <a:gd name="connsiteY8" fmla="*/ 316069 h 232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378" h="2322915">
                <a:moveTo>
                  <a:pt x="0" y="316069"/>
                </a:moveTo>
                <a:cubicBezTo>
                  <a:pt x="0" y="141509"/>
                  <a:pt x="141509" y="0"/>
                  <a:pt x="316069" y="0"/>
                </a:cubicBezTo>
                <a:lnTo>
                  <a:pt x="1580309" y="0"/>
                </a:lnTo>
                <a:cubicBezTo>
                  <a:pt x="1754869" y="0"/>
                  <a:pt x="1896378" y="141509"/>
                  <a:pt x="1896378" y="316069"/>
                </a:cubicBezTo>
                <a:lnTo>
                  <a:pt x="1896378" y="2006846"/>
                </a:lnTo>
                <a:cubicBezTo>
                  <a:pt x="1896378" y="2181406"/>
                  <a:pt x="1754869" y="2322915"/>
                  <a:pt x="1580309" y="2322915"/>
                </a:cubicBezTo>
                <a:lnTo>
                  <a:pt x="316069" y="2322915"/>
                </a:lnTo>
                <a:cubicBezTo>
                  <a:pt x="141509" y="2322915"/>
                  <a:pt x="0" y="2181406"/>
                  <a:pt x="0" y="2006846"/>
                </a:cubicBezTo>
                <a:lnTo>
                  <a:pt x="0" y="3160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344" tIns="157344" rIns="157344" bIns="157344"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Shared with a wider audience  for feedback</a:t>
            </a:r>
          </a:p>
        </p:txBody>
      </p:sp>
      <p:sp>
        <p:nvSpPr>
          <p:cNvPr id="16" name="TextBox 15">
            <a:extLst>
              <a:ext uri="{FF2B5EF4-FFF2-40B4-BE49-F238E27FC236}">
                <a16:creationId xmlns:a16="http://schemas.microsoft.com/office/drawing/2014/main" id="{9B4043A7-2E2F-4F9C-9F34-42A2B5735017}"/>
              </a:ext>
            </a:extLst>
          </p:cNvPr>
          <p:cNvSpPr txBox="1"/>
          <p:nvPr/>
        </p:nvSpPr>
        <p:spPr>
          <a:xfrm>
            <a:off x="8876326" y="6149581"/>
            <a:ext cx="43189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Figure 4 Toolkit development</a:t>
            </a:r>
          </a:p>
        </p:txBody>
      </p:sp>
      <p:sp>
        <p:nvSpPr>
          <p:cNvPr id="2" name="TextBox 1">
            <a:extLst>
              <a:ext uri="{FF2B5EF4-FFF2-40B4-BE49-F238E27FC236}">
                <a16:creationId xmlns:a16="http://schemas.microsoft.com/office/drawing/2014/main" id="{CBCB7F11-7CAB-4B3A-B2F0-3ADB45F99952}"/>
              </a:ext>
            </a:extLst>
          </p:cNvPr>
          <p:cNvSpPr txBox="1"/>
          <p:nvPr/>
        </p:nvSpPr>
        <p:spPr>
          <a:xfrm>
            <a:off x="721825" y="5512656"/>
            <a:ext cx="879662" cy="544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indent="0" algn="ctr" defTabSz="577850">
              <a:lnSpc>
                <a:spcPct val="90000"/>
              </a:lnSpc>
              <a:spcBef>
                <a:spcPct val="0"/>
              </a:spcBef>
              <a:spcAft>
                <a:spcPct val="15000"/>
              </a:spcAft>
            </a:pPr>
            <a:r>
              <a:rPr lang="en-GB" sz="1400" kern="1200" dirty="0"/>
              <a:t>1</a:t>
            </a:r>
            <a:r>
              <a:rPr lang="en-GB" sz="1400" kern="1200" baseline="30000" dirty="0"/>
              <a:t>st</a:t>
            </a:r>
            <a:r>
              <a:rPr lang="en-GB" sz="1400" kern="1200" dirty="0"/>
              <a:t> version </a:t>
            </a:r>
          </a:p>
          <a:p>
            <a:pPr lvl="1" indent="0" algn="ctr" defTabSz="577850">
              <a:lnSpc>
                <a:spcPct val="90000"/>
              </a:lnSpc>
              <a:spcBef>
                <a:spcPct val="0"/>
              </a:spcBef>
              <a:spcAft>
                <a:spcPct val="15000"/>
              </a:spcAft>
            </a:pPr>
            <a:r>
              <a:rPr lang="en-GB" sz="1400" kern="1200" dirty="0"/>
              <a:t>(pilot)</a:t>
            </a: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Arrow: Right 2">
            <a:extLst>
              <a:ext uri="{FF2B5EF4-FFF2-40B4-BE49-F238E27FC236}">
                <a16:creationId xmlns:a16="http://schemas.microsoft.com/office/drawing/2014/main" id="{B8608333-D244-4E9E-B347-FC532BFCFE6E}"/>
              </a:ext>
            </a:extLst>
          </p:cNvPr>
          <p:cNvSpPr/>
          <p:nvPr/>
        </p:nvSpPr>
        <p:spPr>
          <a:xfrm rot="5400000">
            <a:off x="733379" y="4686826"/>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grpSp>
        <p:nvGrpSpPr>
          <p:cNvPr id="14" name="Group 13">
            <a:extLst>
              <a:ext uri="{FF2B5EF4-FFF2-40B4-BE49-F238E27FC236}">
                <a16:creationId xmlns:a16="http://schemas.microsoft.com/office/drawing/2014/main" id="{1BB2D17A-AF4D-4F68-ABA7-C332A81D9E1F}"/>
              </a:ext>
            </a:extLst>
          </p:cNvPr>
          <p:cNvGrpSpPr/>
          <p:nvPr/>
        </p:nvGrpSpPr>
        <p:grpSpPr>
          <a:xfrm>
            <a:off x="1787551" y="2320508"/>
            <a:ext cx="2331881" cy="3091082"/>
            <a:chOff x="1787551" y="2320508"/>
            <a:chExt cx="2331881" cy="3091082"/>
          </a:xfrm>
        </p:grpSpPr>
        <p:sp>
          <p:nvSpPr>
            <p:cNvPr id="7" name="Freeform: Shape 6">
              <a:extLst>
                <a:ext uri="{FF2B5EF4-FFF2-40B4-BE49-F238E27FC236}">
                  <a16:creationId xmlns:a16="http://schemas.microsoft.com/office/drawing/2014/main" id="{9FA20347-D870-4C59-A956-786A7C2CF0B8}"/>
                </a:ext>
              </a:extLst>
            </p:cNvPr>
            <p:cNvSpPr/>
            <p:nvPr/>
          </p:nvSpPr>
          <p:spPr>
            <a:xfrm>
              <a:off x="2223054" y="2320508"/>
              <a:ext cx="1896378" cy="2107713"/>
            </a:xfrm>
            <a:custGeom>
              <a:avLst/>
              <a:gdLst>
                <a:gd name="connsiteX0" fmla="*/ 0 w 1896378"/>
                <a:gd name="connsiteY0" fmla="*/ 316069 h 2322915"/>
                <a:gd name="connsiteX1" fmla="*/ 316069 w 1896378"/>
                <a:gd name="connsiteY1" fmla="*/ 0 h 2322915"/>
                <a:gd name="connsiteX2" fmla="*/ 1580309 w 1896378"/>
                <a:gd name="connsiteY2" fmla="*/ 0 h 2322915"/>
                <a:gd name="connsiteX3" fmla="*/ 1896378 w 1896378"/>
                <a:gd name="connsiteY3" fmla="*/ 316069 h 2322915"/>
                <a:gd name="connsiteX4" fmla="*/ 1896378 w 1896378"/>
                <a:gd name="connsiteY4" fmla="*/ 2006846 h 2322915"/>
                <a:gd name="connsiteX5" fmla="*/ 1580309 w 1896378"/>
                <a:gd name="connsiteY5" fmla="*/ 2322915 h 2322915"/>
                <a:gd name="connsiteX6" fmla="*/ 316069 w 1896378"/>
                <a:gd name="connsiteY6" fmla="*/ 2322915 h 2322915"/>
                <a:gd name="connsiteX7" fmla="*/ 0 w 1896378"/>
                <a:gd name="connsiteY7" fmla="*/ 2006846 h 2322915"/>
                <a:gd name="connsiteX8" fmla="*/ 0 w 1896378"/>
                <a:gd name="connsiteY8" fmla="*/ 316069 h 232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378" h="2322915">
                  <a:moveTo>
                    <a:pt x="0" y="316069"/>
                  </a:moveTo>
                  <a:cubicBezTo>
                    <a:pt x="0" y="141509"/>
                    <a:pt x="141509" y="0"/>
                    <a:pt x="316069" y="0"/>
                  </a:cubicBezTo>
                  <a:lnTo>
                    <a:pt x="1580309" y="0"/>
                  </a:lnTo>
                  <a:cubicBezTo>
                    <a:pt x="1754869" y="0"/>
                    <a:pt x="1896378" y="141509"/>
                    <a:pt x="1896378" y="316069"/>
                  </a:cubicBezTo>
                  <a:lnTo>
                    <a:pt x="1896378" y="2006846"/>
                  </a:lnTo>
                  <a:cubicBezTo>
                    <a:pt x="1896378" y="2181406"/>
                    <a:pt x="1754869" y="2322915"/>
                    <a:pt x="1580309" y="2322915"/>
                  </a:cubicBezTo>
                  <a:lnTo>
                    <a:pt x="316069" y="2322915"/>
                  </a:lnTo>
                  <a:cubicBezTo>
                    <a:pt x="141509" y="2322915"/>
                    <a:pt x="0" y="2181406"/>
                    <a:pt x="0" y="2006846"/>
                  </a:cubicBezTo>
                  <a:lnTo>
                    <a:pt x="0" y="3160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344" tIns="157344" rIns="157344" bIns="157344"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Piloted with teachers in CPD</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lvl="1" indent="0" algn="l" defTabSz="577850">
                <a:lnSpc>
                  <a:spcPct val="90000"/>
                </a:lnSpc>
                <a:spcBef>
                  <a:spcPct val="0"/>
                </a:spcBef>
                <a:spcAft>
                  <a:spcPct val="15000"/>
                </a:spcAft>
              </a:pPr>
              <a:endParaRPr lang="en-GB" sz="1300" kern="1200" dirty="0"/>
            </a:p>
            <a:p>
              <a:pPr marL="114300" lvl="1" indent="-114300" algn="l" defTabSz="577850">
                <a:lnSpc>
                  <a:spcPct val="90000"/>
                </a:lnSpc>
                <a:spcBef>
                  <a:spcPct val="0"/>
                </a:spcBef>
                <a:spcAft>
                  <a:spcPct val="15000"/>
                </a:spcAft>
                <a:buChar char="•"/>
              </a:pPr>
              <a:r>
                <a:rPr lang="en-GB" sz="1300" kern="1200" dirty="0"/>
                <a:t>Updated based on feedback</a:t>
              </a:r>
            </a:p>
            <a:p>
              <a:pPr marL="114300" lvl="1" indent="-114300" algn="l" defTabSz="577850">
                <a:lnSpc>
                  <a:spcPct val="90000"/>
                </a:lnSpc>
                <a:spcBef>
                  <a:spcPct val="0"/>
                </a:spcBef>
                <a:spcAft>
                  <a:spcPct val="15000"/>
                </a:spcAft>
                <a:buChar char="•"/>
              </a:pPr>
              <a:endParaRPr lang="en-GB" sz="1300" kern="1200" dirty="0"/>
            </a:p>
            <a:p>
              <a:pPr lvl="1" indent="0" defTabSz="577850">
                <a:lnSpc>
                  <a:spcPct val="90000"/>
                </a:lnSpc>
                <a:spcBef>
                  <a:spcPct val="0"/>
                </a:spcBef>
                <a:spcAft>
                  <a:spcPct val="15000"/>
                </a:spcAft>
              </a:pPr>
              <a:endParaRPr lang="en-GB" sz="1400" kern="1200" dirty="0"/>
            </a:p>
            <a:p>
              <a:pPr lvl="1" indent="0" defTabSz="577850">
                <a:lnSpc>
                  <a:spcPct val="90000"/>
                </a:lnSpc>
                <a:spcBef>
                  <a:spcPct val="0"/>
                </a:spcBef>
                <a:spcAft>
                  <a:spcPct val="15000"/>
                </a:spcAft>
              </a:pPr>
              <a:endParaRPr lang="en-GB" sz="1400" kern="1200" dirty="0"/>
            </a:p>
            <a:p>
              <a:pPr lvl="1" indent="0" defTabSz="577850">
                <a:lnSpc>
                  <a:spcPct val="90000"/>
                </a:lnSpc>
                <a:spcBef>
                  <a:spcPct val="0"/>
                </a:spcBef>
                <a:spcAft>
                  <a:spcPct val="15000"/>
                </a:spcAft>
              </a:pPr>
              <a:endParaRPr lang="en-GB" sz="1400" kern="1200" dirty="0"/>
            </a:p>
            <a:p>
              <a:pPr lvl="1" indent="0" algn="ctr" defTabSz="577850">
                <a:lnSpc>
                  <a:spcPct val="90000"/>
                </a:lnSpc>
                <a:spcBef>
                  <a:spcPct val="0"/>
                </a:spcBef>
                <a:spcAft>
                  <a:spcPct val="15000"/>
                </a:spcAft>
              </a:pPr>
              <a:r>
                <a:rPr lang="en-GB" sz="1400" kern="1200" dirty="0"/>
                <a:t> </a:t>
              </a:r>
            </a:p>
          </p:txBody>
        </p:sp>
        <p:sp>
          <p:nvSpPr>
            <p:cNvPr id="20" name="Arrow: Right 19">
              <a:extLst>
                <a:ext uri="{FF2B5EF4-FFF2-40B4-BE49-F238E27FC236}">
                  <a16:creationId xmlns:a16="http://schemas.microsoft.com/office/drawing/2014/main" id="{3EFB7E7B-51D2-45E2-9F4E-5480AD4000AC}"/>
                </a:ext>
              </a:extLst>
            </p:cNvPr>
            <p:cNvSpPr/>
            <p:nvPr/>
          </p:nvSpPr>
          <p:spPr>
            <a:xfrm rot="18834750">
              <a:off x="1677600" y="4664987"/>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5" name="Group 14">
            <a:extLst>
              <a:ext uri="{FF2B5EF4-FFF2-40B4-BE49-F238E27FC236}">
                <a16:creationId xmlns:a16="http://schemas.microsoft.com/office/drawing/2014/main" id="{741FD20E-7026-4445-A211-98010E42DC0F}"/>
              </a:ext>
            </a:extLst>
          </p:cNvPr>
          <p:cNvGrpSpPr/>
          <p:nvPr/>
        </p:nvGrpSpPr>
        <p:grpSpPr>
          <a:xfrm>
            <a:off x="2711863" y="4591414"/>
            <a:ext cx="919481" cy="1466004"/>
            <a:chOff x="2711863" y="4591414"/>
            <a:chExt cx="919481" cy="1466004"/>
          </a:xfrm>
        </p:grpSpPr>
        <p:sp>
          <p:nvSpPr>
            <p:cNvPr id="21" name="Arrow: Right 20">
              <a:extLst>
                <a:ext uri="{FF2B5EF4-FFF2-40B4-BE49-F238E27FC236}">
                  <a16:creationId xmlns:a16="http://schemas.microsoft.com/office/drawing/2014/main" id="{4586022A-4723-47CB-A837-83CCD1F0DDF0}"/>
                </a:ext>
              </a:extLst>
            </p:cNvPr>
            <p:cNvSpPr/>
            <p:nvPr/>
          </p:nvSpPr>
          <p:spPr>
            <a:xfrm rot="5400000">
              <a:off x="2712871" y="4701365"/>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2" name="TextBox 21">
              <a:extLst>
                <a:ext uri="{FF2B5EF4-FFF2-40B4-BE49-F238E27FC236}">
                  <a16:creationId xmlns:a16="http://schemas.microsoft.com/office/drawing/2014/main" id="{2BCC8C3C-EE1E-4661-891E-2F3D3732203C}"/>
                </a:ext>
              </a:extLst>
            </p:cNvPr>
            <p:cNvSpPr txBox="1"/>
            <p:nvPr/>
          </p:nvSpPr>
          <p:spPr>
            <a:xfrm>
              <a:off x="2711863" y="5512656"/>
              <a:ext cx="919481" cy="544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indent="0" algn="ctr" defTabSz="577850">
                <a:lnSpc>
                  <a:spcPct val="90000"/>
                </a:lnSpc>
                <a:spcBef>
                  <a:spcPct val="0"/>
                </a:spcBef>
                <a:spcAft>
                  <a:spcPct val="15000"/>
                </a:spcAft>
              </a:pPr>
              <a:r>
                <a:rPr lang="en-GB" sz="1400" kern="1200" dirty="0"/>
                <a:t>2</a:t>
              </a:r>
              <a:r>
                <a:rPr lang="en-GB" sz="1400" kern="1200" baseline="30000" dirty="0"/>
                <a:t>nd</a:t>
              </a:r>
              <a:r>
                <a:rPr lang="en-GB" sz="1400" kern="1200" dirty="0"/>
                <a:t> version </a:t>
              </a:r>
            </a:p>
            <a:p>
              <a:pPr lvl="1" indent="0" algn="ctr" defTabSz="577850">
                <a:lnSpc>
                  <a:spcPct val="90000"/>
                </a:lnSpc>
                <a:spcBef>
                  <a:spcPct val="0"/>
                </a:spcBef>
                <a:spcAft>
                  <a:spcPct val="15000"/>
                </a:spcAft>
              </a:pPr>
              <a:r>
                <a:rPr lang="en-GB" sz="1400" kern="1200" dirty="0"/>
                <a:t>(post-pilot)</a:t>
              </a: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4" name="Group 23">
            <a:extLst>
              <a:ext uri="{FF2B5EF4-FFF2-40B4-BE49-F238E27FC236}">
                <a16:creationId xmlns:a16="http://schemas.microsoft.com/office/drawing/2014/main" id="{B80B2C10-65BE-42E0-8AA1-D5A601A761FC}"/>
              </a:ext>
            </a:extLst>
          </p:cNvPr>
          <p:cNvGrpSpPr/>
          <p:nvPr/>
        </p:nvGrpSpPr>
        <p:grpSpPr>
          <a:xfrm>
            <a:off x="3875233" y="2320508"/>
            <a:ext cx="2262115" cy="3065298"/>
            <a:chOff x="3848515" y="2320508"/>
            <a:chExt cx="2262115" cy="3065298"/>
          </a:xfrm>
        </p:grpSpPr>
        <p:sp>
          <p:nvSpPr>
            <p:cNvPr id="9" name="Freeform: Shape 8">
              <a:extLst>
                <a:ext uri="{FF2B5EF4-FFF2-40B4-BE49-F238E27FC236}">
                  <a16:creationId xmlns:a16="http://schemas.microsoft.com/office/drawing/2014/main" id="{12B7281E-ADE5-4682-A537-5143BB9EB096}"/>
                </a:ext>
              </a:extLst>
            </p:cNvPr>
            <p:cNvSpPr/>
            <p:nvPr/>
          </p:nvSpPr>
          <p:spPr>
            <a:xfrm>
              <a:off x="4214252" y="2320508"/>
              <a:ext cx="1896378" cy="2107713"/>
            </a:xfrm>
            <a:custGeom>
              <a:avLst/>
              <a:gdLst>
                <a:gd name="connsiteX0" fmla="*/ 0 w 1896378"/>
                <a:gd name="connsiteY0" fmla="*/ 316069 h 2322915"/>
                <a:gd name="connsiteX1" fmla="*/ 316069 w 1896378"/>
                <a:gd name="connsiteY1" fmla="*/ 0 h 2322915"/>
                <a:gd name="connsiteX2" fmla="*/ 1580309 w 1896378"/>
                <a:gd name="connsiteY2" fmla="*/ 0 h 2322915"/>
                <a:gd name="connsiteX3" fmla="*/ 1896378 w 1896378"/>
                <a:gd name="connsiteY3" fmla="*/ 316069 h 2322915"/>
                <a:gd name="connsiteX4" fmla="*/ 1896378 w 1896378"/>
                <a:gd name="connsiteY4" fmla="*/ 2006846 h 2322915"/>
                <a:gd name="connsiteX5" fmla="*/ 1580309 w 1896378"/>
                <a:gd name="connsiteY5" fmla="*/ 2322915 h 2322915"/>
                <a:gd name="connsiteX6" fmla="*/ 316069 w 1896378"/>
                <a:gd name="connsiteY6" fmla="*/ 2322915 h 2322915"/>
                <a:gd name="connsiteX7" fmla="*/ 0 w 1896378"/>
                <a:gd name="connsiteY7" fmla="*/ 2006846 h 2322915"/>
                <a:gd name="connsiteX8" fmla="*/ 0 w 1896378"/>
                <a:gd name="connsiteY8" fmla="*/ 316069 h 232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378" h="2322915">
                  <a:moveTo>
                    <a:pt x="0" y="316069"/>
                  </a:moveTo>
                  <a:cubicBezTo>
                    <a:pt x="0" y="141509"/>
                    <a:pt x="141509" y="0"/>
                    <a:pt x="316069" y="0"/>
                  </a:cubicBezTo>
                  <a:lnTo>
                    <a:pt x="1580309" y="0"/>
                  </a:lnTo>
                  <a:cubicBezTo>
                    <a:pt x="1754869" y="0"/>
                    <a:pt x="1896378" y="141509"/>
                    <a:pt x="1896378" y="316069"/>
                  </a:cubicBezTo>
                  <a:lnTo>
                    <a:pt x="1896378" y="2006846"/>
                  </a:lnTo>
                  <a:cubicBezTo>
                    <a:pt x="1896378" y="2181406"/>
                    <a:pt x="1754869" y="2322915"/>
                    <a:pt x="1580309" y="2322915"/>
                  </a:cubicBezTo>
                  <a:lnTo>
                    <a:pt x="316069" y="2322915"/>
                  </a:lnTo>
                  <a:cubicBezTo>
                    <a:pt x="141509" y="2322915"/>
                    <a:pt x="0" y="2181406"/>
                    <a:pt x="0" y="2006846"/>
                  </a:cubicBezTo>
                  <a:lnTo>
                    <a:pt x="0" y="3160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344" tIns="157344" rIns="157344" bIns="157344" numCol="1" spcCol="1270" anchor="t" anchorCtr="0">
              <a:noAutofit/>
            </a:bodyPr>
            <a:lstStyle/>
            <a:p>
              <a:pPr marL="114300" lvl="1" indent="-114300" algn="l" defTabSz="577850">
                <a:lnSpc>
                  <a:spcPct val="90000"/>
                </a:lnSpc>
                <a:spcBef>
                  <a:spcPct val="0"/>
                </a:spcBef>
                <a:spcAft>
                  <a:spcPct val="15000"/>
                </a:spcAft>
                <a:buChar char="•"/>
              </a:pPr>
              <a:r>
                <a:rPr lang="en-GB" sz="1300" kern="1200" dirty="0"/>
                <a:t>Reviewed by an expert in the field</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Updated based on feedback</a:t>
              </a:r>
            </a:p>
            <a:p>
              <a:pPr lvl="1" indent="0" defTabSz="577850">
                <a:lnSpc>
                  <a:spcPct val="90000"/>
                </a:lnSpc>
                <a:spcBef>
                  <a:spcPct val="0"/>
                </a:spcBef>
                <a:spcAft>
                  <a:spcPct val="15000"/>
                </a:spcAft>
              </a:pPr>
              <a:endParaRPr lang="en-GB" sz="1300" kern="1200" dirty="0"/>
            </a:p>
            <a:p>
              <a:pPr lvl="1" indent="0" defTabSz="577850">
                <a:lnSpc>
                  <a:spcPct val="90000"/>
                </a:lnSpc>
                <a:spcBef>
                  <a:spcPct val="0"/>
                </a:spcBef>
                <a:spcAft>
                  <a:spcPct val="15000"/>
                </a:spcAft>
              </a:pPr>
              <a:endParaRPr lang="en-GB" sz="1300" kern="1200" dirty="0"/>
            </a:p>
            <a:p>
              <a:pPr lvl="1" indent="0" defTabSz="577850">
                <a:lnSpc>
                  <a:spcPct val="90000"/>
                </a:lnSpc>
                <a:spcBef>
                  <a:spcPct val="0"/>
                </a:spcBef>
                <a:spcAft>
                  <a:spcPct val="15000"/>
                </a:spcAft>
              </a:pPr>
              <a:endParaRPr lang="en-GB" sz="1300" kern="1200" dirty="0"/>
            </a:p>
            <a:p>
              <a:pPr marL="114300" lvl="1" indent="-114300" algn="l" defTabSz="577850">
                <a:lnSpc>
                  <a:spcPct val="90000"/>
                </a:lnSpc>
                <a:spcBef>
                  <a:spcPct val="0"/>
                </a:spcBef>
                <a:spcAft>
                  <a:spcPct val="15000"/>
                </a:spcAft>
                <a:buChar char="•"/>
              </a:pPr>
              <a:endParaRPr lang="en-GB" sz="1300" kern="1200" dirty="0"/>
            </a:p>
          </p:txBody>
        </p:sp>
        <p:sp>
          <p:nvSpPr>
            <p:cNvPr id="23" name="Arrow: Right 22">
              <a:extLst>
                <a:ext uri="{FF2B5EF4-FFF2-40B4-BE49-F238E27FC236}">
                  <a16:creationId xmlns:a16="http://schemas.microsoft.com/office/drawing/2014/main" id="{F648D38E-BBAF-4A0A-B0DB-5332A94DD9BD}"/>
                </a:ext>
              </a:extLst>
            </p:cNvPr>
            <p:cNvSpPr/>
            <p:nvPr/>
          </p:nvSpPr>
          <p:spPr>
            <a:xfrm rot="18834750">
              <a:off x="3738564" y="4639203"/>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5" name="Group 24">
            <a:extLst>
              <a:ext uri="{FF2B5EF4-FFF2-40B4-BE49-F238E27FC236}">
                <a16:creationId xmlns:a16="http://schemas.microsoft.com/office/drawing/2014/main" id="{9404E759-6126-4816-81C5-424B911A433A}"/>
              </a:ext>
            </a:extLst>
          </p:cNvPr>
          <p:cNvGrpSpPr/>
          <p:nvPr/>
        </p:nvGrpSpPr>
        <p:grpSpPr>
          <a:xfrm>
            <a:off x="4576257" y="4662947"/>
            <a:ext cx="1143132" cy="1394437"/>
            <a:chOff x="2607462" y="4591414"/>
            <a:chExt cx="1143132" cy="1394437"/>
          </a:xfrm>
        </p:grpSpPr>
        <p:sp>
          <p:nvSpPr>
            <p:cNvPr id="26" name="Arrow: Right 25">
              <a:extLst>
                <a:ext uri="{FF2B5EF4-FFF2-40B4-BE49-F238E27FC236}">
                  <a16:creationId xmlns:a16="http://schemas.microsoft.com/office/drawing/2014/main" id="{4299469D-9224-4CBD-8E21-3BC6A38B82F8}"/>
                </a:ext>
              </a:extLst>
            </p:cNvPr>
            <p:cNvSpPr/>
            <p:nvPr/>
          </p:nvSpPr>
          <p:spPr>
            <a:xfrm rot="5400000">
              <a:off x="2712871" y="4701365"/>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7" name="TextBox 26">
              <a:extLst>
                <a:ext uri="{FF2B5EF4-FFF2-40B4-BE49-F238E27FC236}">
                  <a16:creationId xmlns:a16="http://schemas.microsoft.com/office/drawing/2014/main" id="{94BD4DC7-D71C-47FB-8837-2101C99C3D8A}"/>
                </a:ext>
              </a:extLst>
            </p:cNvPr>
            <p:cNvSpPr txBox="1"/>
            <p:nvPr/>
          </p:nvSpPr>
          <p:spPr>
            <a:xfrm>
              <a:off x="2607462" y="5441089"/>
              <a:ext cx="1143132" cy="544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indent="0" algn="ctr" defTabSz="577850">
                <a:lnSpc>
                  <a:spcPct val="90000"/>
                </a:lnSpc>
                <a:spcBef>
                  <a:spcPct val="0"/>
                </a:spcBef>
                <a:spcAft>
                  <a:spcPct val="15000"/>
                </a:spcAft>
              </a:pPr>
              <a:r>
                <a:rPr lang="en-GB" sz="1400" kern="1200" dirty="0"/>
                <a:t>3rd version </a:t>
              </a:r>
            </a:p>
            <a:p>
              <a:pPr lvl="1" indent="0" algn="ctr" defTabSz="577850">
                <a:lnSpc>
                  <a:spcPct val="90000"/>
                </a:lnSpc>
                <a:spcBef>
                  <a:spcPct val="0"/>
                </a:spcBef>
                <a:spcAft>
                  <a:spcPct val="15000"/>
                </a:spcAft>
              </a:pPr>
              <a:r>
                <a:rPr lang="en-GB" sz="1400" kern="1200" dirty="0"/>
                <a:t>(expert group)</a:t>
              </a: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9" name="Group 28">
            <a:extLst>
              <a:ext uri="{FF2B5EF4-FFF2-40B4-BE49-F238E27FC236}">
                <a16:creationId xmlns:a16="http://schemas.microsoft.com/office/drawing/2014/main" id="{101F166E-8A2E-4075-88B1-24F84400B304}"/>
              </a:ext>
            </a:extLst>
          </p:cNvPr>
          <p:cNvGrpSpPr/>
          <p:nvPr/>
        </p:nvGrpSpPr>
        <p:grpSpPr>
          <a:xfrm>
            <a:off x="5737743" y="2320508"/>
            <a:ext cx="2364084" cy="3115058"/>
            <a:chOff x="5737743" y="2320508"/>
            <a:chExt cx="2364084" cy="3115058"/>
          </a:xfrm>
        </p:grpSpPr>
        <p:sp>
          <p:nvSpPr>
            <p:cNvPr id="10" name="Freeform: Shape 9">
              <a:extLst>
                <a:ext uri="{FF2B5EF4-FFF2-40B4-BE49-F238E27FC236}">
                  <a16:creationId xmlns:a16="http://schemas.microsoft.com/office/drawing/2014/main" id="{90F98DD3-4C96-408C-8E21-F368CCA08C7B}"/>
                </a:ext>
              </a:extLst>
            </p:cNvPr>
            <p:cNvSpPr/>
            <p:nvPr/>
          </p:nvSpPr>
          <p:spPr>
            <a:xfrm>
              <a:off x="6205449" y="2320508"/>
              <a:ext cx="1896378" cy="2107713"/>
            </a:xfrm>
            <a:custGeom>
              <a:avLst/>
              <a:gdLst>
                <a:gd name="connsiteX0" fmla="*/ 0 w 1896378"/>
                <a:gd name="connsiteY0" fmla="*/ 316069 h 2322915"/>
                <a:gd name="connsiteX1" fmla="*/ 316069 w 1896378"/>
                <a:gd name="connsiteY1" fmla="*/ 0 h 2322915"/>
                <a:gd name="connsiteX2" fmla="*/ 1580309 w 1896378"/>
                <a:gd name="connsiteY2" fmla="*/ 0 h 2322915"/>
                <a:gd name="connsiteX3" fmla="*/ 1896378 w 1896378"/>
                <a:gd name="connsiteY3" fmla="*/ 316069 h 2322915"/>
                <a:gd name="connsiteX4" fmla="*/ 1896378 w 1896378"/>
                <a:gd name="connsiteY4" fmla="*/ 2006846 h 2322915"/>
                <a:gd name="connsiteX5" fmla="*/ 1580309 w 1896378"/>
                <a:gd name="connsiteY5" fmla="*/ 2322915 h 2322915"/>
                <a:gd name="connsiteX6" fmla="*/ 316069 w 1896378"/>
                <a:gd name="connsiteY6" fmla="*/ 2322915 h 2322915"/>
                <a:gd name="connsiteX7" fmla="*/ 0 w 1896378"/>
                <a:gd name="connsiteY7" fmla="*/ 2006846 h 2322915"/>
                <a:gd name="connsiteX8" fmla="*/ 0 w 1896378"/>
                <a:gd name="connsiteY8" fmla="*/ 316069 h 232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378" h="2322915">
                  <a:moveTo>
                    <a:pt x="0" y="316069"/>
                  </a:moveTo>
                  <a:cubicBezTo>
                    <a:pt x="0" y="141509"/>
                    <a:pt x="141509" y="0"/>
                    <a:pt x="316069" y="0"/>
                  </a:cubicBezTo>
                  <a:lnTo>
                    <a:pt x="1580309" y="0"/>
                  </a:lnTo>
                  <a:cubicBezTo>
                    <a:pt x="1754869" y="0"/>
                    <a:pt x="1896378" y="141509"/>
                    <a:pt x="1896378" y="316069"/>
                  </a:cubicBezTo>
                  <a:lnTo>
                    <a:pt x="1896378" y="2006846"/>
                  </a:lnTo>
                  <a:cubicBezTo>
                    <a:pt x="1896378" y="2181406"/>
                    <a:pt x="1754869" y="2322915"/>
                    <a:pt x="1580309" y="2322915"/>
                  </a:cubicBezTo>
                  <a:lnTo>
                    <a:pt x="316069" y="2322915"/>
                  </a:lnTo>
                  <a:cubicBezTo>
                    <a:pt x="141509" y="2322915"/>
                    <a:pt x="0" y="2181406"/>
                    <a:pt x="0" y="2006846"/>
                  </a:cubicBezTo>
                  <a:lnTo>
                    <a:pt x="0" y="31606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774" tIns="168774" rIns="168774" bIns="168774" numCol="1" spcCol="1270" anchor="t" anchorCtr="0">
              <a:noAutofit/>
            </a:bodyPr>
            <a:lstStyle/>
            <a:p>
              <a:pPr marL="228600" lvl="1" indent="-228600" algn="l" defTabSz="889000">
                <a:lnSpc>
                  <a:spcPct val="90000"/>
                </a:lnSpc>
                <a:spcBef>
                  <a:spcPct val="0"/>
                </a:spcBef>
                <a:spcAft>
                  <a:spcPct val="15000"/>
                </a:spcAft>
                <a:buChar char="•"/>
              </a:pPr>
              <a:r>
                <a:rPr lang="en-GB" sz="1400" kern="1200" dirty="0"/>
                <a:t>Used by expert group</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Updated based on their feedback</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p:txBody>
        </p:sp>
        <p:pic>
          <p:nvPicPr>
            <p:cNvPr id="19" name="Picture 18">
              <a:extLst>
                <a:ext uri="{FF2B5EF4-FFF2-40B4-BE49-F238E27FC236}">
                  <a16:creationId xmlns:a16="http://schemas.microsoft.com/office/drawing/2014/main" id="{C846AD57-ACA8-4B66-AA5B-A575C6DA6B94}"/>
                </a:ext>
              </a:extLst>
            </p:cNvPr>
            <p:cNvPicPr>
              <a:picLocks noChangeAspect="1"/>
            </p:cNvPicPr>
            <p:nvPr/>
          </p:nvPicPr>
          <p:blipFill>
            <a:blip r:embed="rId8"/>
            <a:stretch>
              <a:fillRect/>
            </a:stretch>
          </p:blipFill>
          <p:spPr>
            <a:xfrm>
              <a:off x="7153638" y="2843102"/>
              <a:ext cx="797816" cy="1062524"/>
            </a:xfrm>
            <a:prstGeom prst="rect">
              <a:avLst/>
            </a:prstGeom>
            <a:solidFill>
              <a:schemeClr val="accent1">
                <a:lumMod val="40000"/>
                <a:lumOff val="60000"/>
              </a:schemeClr>
            </a:solidFill>
            <a:ln w="50800">
              <a:solidFill>
                <a:schemeClr val="accent1">
                  <a:lumMod val="50000"/>
                </a:schemeClr>
              </a:solidFill>
            </a:ln>
          </p:spPr>
        </p:pic>
        <p:sp>
          <p:nvSpPr>
            <p:cNvPr id="28" name="Arrow: Right 27">
              <a:extLst>
                <a:ext uri="{FF2B5EF4-FFF2-40B4-BE49-F238E27FC236}">
                  <a16:creationId xmlns:a16="http://schemas.microsoft.com/office/drawing/2014/main" id="{2B0D77B2-9CFA-4FE3-9D1D-4230009B42D8}"/>
                </a:ext>
              </a:extLst>
            </p:cNvPr>
            <p:cNvSpPr/>
            <p:nvPr/>
          </p:nvSpPr>
          <p:spPr>
            <a:xfrm rot="18834750">
              <a:off x="5627792" y="4688963"/>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30" name="Group 29">
            <a:extLst>
              <a:ext uri="{FF2B5EF4-FFF2-40B4-BE49-F238E27FC236}">
                <a16:creationId xmlns:a16="http://schemas.microsoft.com/office/drawing/2014/main" id="{61D0C0B6-8738-469B-8A50-4DFD8D359678}"/>
              </a:ext>
            </a:extLst>
          </p:cNvPr>
          <p:cNvGrpSpPr/>
          <p:nvPr/>
        </p:nvGrpSpPr>
        <p:grpSpPr>
          <a:xfrm>
            <a:off x="6613332" y="4629764"/>
            <a:ext cx="1128704" cy="1653836"/>
            <a:chOff x="2589685" y="4558231"/>
            <a:chExt cx="1128704" cy="1653836"/>
          </a:xfrm>
        </p:grpSpPr>
        <p:sp>
          <p:nvSpPr>
            <p:cNvPr id="31" name="Arrow: Right 30">
              <a:extLst>
                <a:ext uri="{FF2B5EF4-FFF2-40B4-BE49-F238E27FC236}">
                  <a16:creationId xmlns:a16="http://schemas.microsoft.com/office/drawing/2014/main" id="{A2F4235D-B60C-4FE7-9A63-93501F211C8C}"/>
                </a:ext>
              </a:extLst>
            </p:cNvPr>
            <p:cNvSpPr/>
            <p:nvPr/>
          </p:nvSpPr>
          <p:spPr>
            <a:xfrm rot="5400000">
              <a:off x="2712871" y="4668182"/>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2" name="TextBox 31">
              <a:extLst>
                <a:ext uri="{FF2B5EF4-FFF2-40B4-BE49-F238E27FC236}">
                  <a16:creationId xmlns:a16="http://schemas.microsoft.com/office/drawing/2014/main" id="{11604D27-4DB4-4B32-B8F5-E8A96E57EA52}"/>
                </a:ext>
              </a:extLst>
            </p:cNvPr>
            <p:cNvSpPr txBox="1"/>
            <p:nvPr/>
          </p:nvSpPr>
          <p:spPr>
            <a:xfrm>
              <a:off x="2589685" y="5441089"/>
              <a:ext cx="1128704" cy="770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indent="0" algn="ctr" defTabSz="577850">
                <a:lnSpc>
                  <a:spcPct val="90000"/>
                </a:lnSpc>
                <a:spcBef>
                  <a:spcPct val="0"/>
                </a:spcBef>
                <a:spcAft>
                  <a:spcPct val="15000"/>
                </a:spcAft>
              </a:pPr>
              <a:r>
                <a:rPr lang="en-GB" sz="1400" kern="1200" dirty="0"/>
                <a:t>4th version </a:t>
              </a:r>
            </a:p>
            <a:p>
              <a:pPr lvl="1" indent="0" algn="ctr" defTabSz="577850">
                <a:lnSpc>
                  <a:spcPct val="90000"/>
                </a:lnSpc>
                <a:spcBef>
                  <a:spcPct val="0"/>
                </a:spcBef>
                <a:spcAft>
                  <a:spcPct val="15000"/>
                </a:spcAft>
              </a:pPr>
              <a:r>
                <a:rPr lang="en-GB" sz="1400" kern="1200" dirty="0"/>
                <a:t>(expert group </a:t>
              </a:r>
            </a:p>
            <a:p>
              <a:pPr lvl="1" indent="0" algn="ctr" defTabSz="577850">
                <a:lnSpc>
                  <a:spcPct val="90000"/>
                </a:lnSpc>
                <a:spcBef>
                  <a:spcPct val="0"/>
                </a:spcBef>
                <a:spcAft>
                  <a:spcPct val="15000"/>
                </a:spcAft>
              </a:pPr>
              <a:r>
                <a:rPr lang="en-GB" sz="1400" kern="1200" dirty="0"/>
                <a:t>update)</a:t>
              </a: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33" name="Arrow: Right 32">
            <a:extLst>
              <a:ext uri="{FF2B5EF4-FFF2-40B4-BE49-F238E27FC236}">
                <a16:creationId xmlns:a16="http://schemas.microsoft.com/office/drawing/2014/main" id="{7750B02C-0ECB-41D9-84B0-035CB3FC828F}"/>
              </a:ext>
            </a:extLst>
          </p:cNvPr>
          <p:cNvSpPr/>
          <p:nvPr/>
        </p:nvSpPr>
        <p:spPr>
          <a:xfrm rot="18834750">
            <a:off x="7730240" y="4662741"/>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grpSp>
        <p:nvGrpSpPr>
          <p:cNvPr id="34" name="Group 33">
            <a:extLst>
              <a:ext uri="{FF2B5EF4-FFF2-40B4-BE49-F238E27FC236}">
                <a16:creationId xmlns:a16="http://schemas.microsoft.com/office/drawing/2014/main" id="{798971DC-26FC-473E-8EB6-AC1324BB16B4}"/>
              </a:ext>
            </a:extLst>
          </p:cNvPr>
          <p:cNvGrpSpPr/>
          <p:nvPr/>
        </p:nvGrpSpPr>
        <p:grpSpPr>
          <a:xfrm>
            <a:off x="8733092" y="4605023"/>
            <a:ext cx="949938" cy="1456162"/>
            <a:chOff x="2679588" y="4558231"/>
            <a:chExt cx="949938" cy="1456162"/>
          </a:xfrm>
        </p:grpSpPr>
        <p:sp>
          <p:nvSpPr>
            <p:cNvPr id="35" name="Arrow: Right 34">
              <a:extLst>
                <a:ext uri="{FF2B5EF4-FFF2-40B4-BE49-F238E27FC236}">
                  <a16:creationId xmlns:a16="http://schemas.microsoft.com/office/drawing/2014/main" id="{D891D0A0-B8A1-40AC-9D31-EDB1581B30F8}"/>
                </a:ext>
              </a:extLst>
            </p:cNvPr>
            <p:cNvSpPr/>
            <p:nvPr/>
          </p:nvSpPr>
          <p:spPr>
            <a:xfrm rot="5400000">
              <a:off x="2712871" y="4668182"/>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E964440-7AF5-4EFE-85B3-BF97A570792F}"/>
                </a:ext>
              </a:extLst>
            </p:cNvPr>
            <p:cNvSpPr txBox="1"/>
            <p:nvPr/>
          </p:nvSpPr>
          <p:spPr>
            <a:xfrm>
              <a:off x="2679588" y="5469631"/>
              <a:ext cx="949938" cy="544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1" indent="0" algn="ctr" defTabSz="577850">
                <a:lnSpc>
                  <a:spcPct val="90000"/>
                </a:lnSpc>
                <a:spcBef>
                  <a:spcPct val="0"/>
                </a:spcBef>
                <a:spcAft>
                  <a:spcPct val="15000"/>
                </a:spcAft>
              </a:pPr>
              <a:r>
                <a:rPr lang="en-GB" sz="1400" kern="1200" dirty="0"/>
                <a:t>5th version </a:t>
              </a:r>
            </a:p>
            <a:p>
              <a:pPr lvl="1" indent="0" algn="ctr" defTabSz="577850">
                <a:lnSpc>
                  <a:spcPct val="90000"/>
                </a:lnSpc>
                <a:spcBef>
                  <a:spcPct val="0"/>
                </a:spcBef>
                <a:spcAft>
                  <a:spcPct val="15000"/>
                </a:spcAft>
              </a:pPr>
              <a:r>
                <a:rPr lang="en-GB" sz="1400" kern="1200" dirty="0"/>
                <a:t>(final)</a:t>
              </a: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38" name="Arrow: Right 37">
            <a:extLst>
              <a:ext uri="{FF2B5EF4-FFF2-40B4-BE49-F238E27FC236}">
                <a16:creationId xmlns:a16="http://schemas.microsoft.com/office/drawing/2014/main" id="{F621E8EB-8979-47FC-BECA-51220E1B6133}"/>
              </a:ext>
            </a:extLst>
          </p:cNvPr>
          <p:cNvSpPr/>
          <p:nvPr/>
        </p:nvSpPr>
        <p:spPr>
          <a:xfrm rot="18834750">
            <a:off x="9805377" y="4585760"/>
            <a:ext cx="856554" cy="636652"/>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2773081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2" grpId="0"/>
      <p:bldP spid="3" grpId="0" animBg="1"/>
      <p:bldP spid="33"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C2F39-742C-435E-ABAD-17480A2B1EB0}"/>
              </a:ext>
            </a:extLst>
          </p:cNvPr>
          <p:cNvSpPr>
            <a:spLocks noGrp="1"/>
          </p:cNvSpPr>
          <p:nvPr>
            <p:ph type="title"/>
          </p:nvPr>
        </p:nvSpPr>
        <p:spPr>
          <a:xfrm>
            <a:off x="615405" y="283122"/>
            <a:ext cx="10515600" cy="1325563"/>
          </a:xfrm>
        </p:spPr>
        <p:txBody>
          <a:bodyPr/>
          <a:lstStyle/>
          <a:p>
            <a:r>
              <a:rPr lang="en-GB" dirty="0">
                <a:solidFill>
                  <a:schemeClr val="bg2"/>
                </a:solidFill>
              </a:rPr>
              <a:t>Expert group phase</a:t>
            </a:r>
          </a:p>
        </p:txBody>
      </p:sp>
      <p:graphicFrame>
        <p:nvGraphicFramePr>
          <p:cNvPr id="8" name="Diagram 7">
            <a:extLst>
              <a:ext uri="{FF2B5EF4-FFF2-40B4-BE49-F238E27FC236}">
                <a16:creationId xmlns:a16="http://schemas.microsoft.com/office/drawing/2014/main" id="{3F5CE26B-5511-4E75-BC39-E4179DD3E20F}"/>
              </a:ext>
            </a:extLst>
          </p:cNvPr>
          <p:cNvGraphicFramePr/>
          <p:nvPr/>
        </p:nvGraphicFramePr>
        <p:xfrm>
          <a:off x="333120" y="6521159"/>
          <a:ext cx="11858880" cy="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EE7C83B-E594-413C-B05A-2CCE1D2ECD0F}"/>
              </a:ext>
            </a:extLst>
          </p:cNvPr>
          <p:cNvSpPr txBox="1"/>
          <p:nvPr/>
        </p:nvSpPr>
        <p:spPr>
          <a:xfrm>
            <a:off x="615405" y="4709493"/>
            <a:ext cx="33299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Survey used to gather participants</a:t>
            </a:r>
          </a:p>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56 teachers registered</a:t>
            </a:r>
          </a:p>
        </p:txBody>
      </p:sp>
      <p:pic>
        <p:nvPicPr>
          <p:cNvPr id="7" name="Picture 6">
            <a:extLst>
              <a:ext uri="{FF2B5EF4-FFF2-40B4-BE49-F238E27FC236}">
                <a16:creationId xmlns:a16="http://schemas.microsoft.com/office/drawing/2014/main" id="{6747B68A-3BA8-46A3-B3C4-B0E4BC9B68F0}"/>
              </a:ext>
            </a:extLst>
          </p:cNvPr>
          <p:cNvPicPr>
            <a:picLocks noChangeAspect="1"/>
          </p:cNvPicPr>
          <p:nvPr/>
        </p:nvPicPr>
        <p:blipFill rotWithShape="1">
          <a:blip r:embed="rId8"/>
          <a:srcRect l="5740" r="12500"/>
          <a:stretch/>
        </p:blipFill>
        <p:spPr>
          <a:xfrm>
            <a:off x="640027" y="1570315"/>
            <a:ext cx="3280733" cy="2655205"/>
          </a:xfrm>
          <a:prstGeom prst="rect">
            <a:avLst/>
          </a:prstGeom>
        </p:spPr>
      </p:pic>
      <p:sp>
        <p:nvSpPr>
          <p:cNvPr id="13" name="TextBox 12">
            <a:extLst>
              <a:ext uri="{FF2B5EF4-FFF2-40B4-BE49-F238E27FC236}">
                <a16:creationId xmlns:a16="http://schemas.microsoft.com/office/drawing/2014/main" id="{07B8DB64-89D6-45FF-B59B-EC35FA7E03C6}"/>
              </a:ext>
            </a:extLst>
          </p:cNvPr>
          <p:cNvSpPr txBox="1"/>
          <p:nvPr/>
        </p:nvSpPr>
        <p:spPr>
          <a:xfrm>
            <a:off x="4345789" y="4709493"/>
            <a:ext cx="219807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2"/>
                </a:solidFill>
                <a:effectLst/>
                <a:uFillTx/>
                <a:latin typeface="+mj-lt"/>
                <a:ea typeface="+mj-ea"/>
                <a:cs typeface="+mj-cs"/>
                <a:sym typeface="Calibri"/>
              </a:rPr>
              <a:t>Respondents ranked based on expertise</a:t>
            </a:r>
          </a:p>
        </p:txBody>
      </p:sp>
      <p:sp>
        <p:nvSpPr>
          <p:cNvPr id="14" name="Rectangle 13">
            <a:extLst>
              <a:ext uri="{FF2B5EF4-FFF2-40B4-BE49-F238E27FC236}">
                <a16:creationId xmlns:a16="http://schemas.microsoft.com/office/drawing/2014/main" id="{A0DE1DAA-1639-4433-9E38-9E4E1DF68715}"/>
              </a:ext>
            </a:extLst>
          </p:cNvPr>
          <p:cNvSpPr/>
          <p:nvPr/>
        </p:nvSpPr>
        <p:spPr>
          <a:xfrm>
            <a:off x="9512300" y="4709493"/>
            <a:ext cx="2531700" cy="923330"/>
          </a:xfrm>
          <a:prstGeom prst="rect">
            <a:avLst/>
          </a:prstGeom>
        </p:spPr>
        <p:txBody>
          <a:bodyPr wrap="square">
            <a:spAutoFit/>
          </a:bodyPr>
          <a:lstStyle/>
          <a:p>
            <a:pPr algn="ctr"/>
            <a:r>
              <a:rPr lang="en-GB" dirty="0">
                <a:solidFill>
                  <a:schemeClr val="bg2"/>
                </a:solidFill>
              </a:rPr>
              <a:t>Saturation approach to stop interviewing (Fusch &amp; Ness, 2015)</a:t>
            </a:r>
          </a:p>
        </p:txBody>
      </p:sp>
      <p:grpSp>
        <p:nvGrpSpPr>
          <p:cNvPr id="35" name="Group 34">
            <a:extLst>
              <a:ext uri="{FF2B5EF4-FFF2-40B4-BE49-F238E27FC236}">
                <a16:creationId xmlns:a16="http://schemas.microsoft.com/office/drawing/2014/main" id="{3B3EFEE8-541F-4A7F-8119-EFAE6F41814B}"/>
              </a:ext>
            </a:extLst>
          </p:cNvPr>
          <p:cNvGrpSpPr/>
          <p:nvPr/>
        </p:nvGrpSpPr>
        <p:grpSpPr>
          <a:xfrm>
            <a:off x="7497550" y="1644337"/>
            <a:ext cx="1147631" cy="712033"/>
            <a:chOff x="6746162" y="2831218"/>
            <a:chExt cx="1147631" cy="712033"/>
          </a:xfrm>
        </p:grpSpPr>
        <p:grpSp>
          <p:nvGrpSpPr>
            <p:cNvPr id="22" name="Graphic 19" descr="Person eating">
              <a:extLst>
                <a:ext uri="{FF2B5EF4-FFF2-40B4-BE49-F238E27FC236}">
                  <a16:creationId xmlns:a16="http://schemas.microsoft.com/office/drawing/2014/main" id="{264E9271-D571-41F2-BB9C-DA24BFE8CEE3}"/>
                </a:ext>
              </a:extLst>
            </p:cNvPr>
            <p:cNvGrpSpPr/>
            <p:nvPr/>
          </p:nvGrpSpPr>
          <p:grpSpPr>
            <a:xfrm>
              <a:off x="6746162" y="2841670"/>
              <a:ext cx="723900" cy="695325"/>
              <a:chOff x="6746162" y="2841670"/>
              <a:chExt cx="723900" cy="695325"/>
            </a:xfrm>
          </p:grpSpPr>
          <p:sp>
            <p:nvSpPr>
              <p:cNvPr id="23" name="Freeform: Shape 22">
                <a:extLst>
                  <a:ext uri="{FF2B5EF4-FFF2-40B4-BE49-F238E27FC236}">
                    <a16:creationId xmlns:a16="http://schemas.microsoft.com/office/drawing/2014/main" id="{050A19E2-0D58-4FC8-8F66-8BA618FC5046}"/>
                  </a:ext>
                </a:extLst>
              </p:cNvPr>
              <p:cNvSpPr/>
              <p:nvPr/>
            </p:nvSpPr>
            <p:spPr>
              <a:xfrm>
                <a:off x="6993812" y="3165520"/>
                <a:ext cx="476250" cy="371475"/>
              </a:xfrm>
              <a:custGeom>
                <a:avLst/>
                <a:gdLst>
                  <a:gd name="connsiteX0" fmla="*/ 447675 w 476250"/>
                  <a:gd name="connsiteY0" fmla="*/ 0 h 371475"/>
                  <a:gd name="connsiteX1" fmla="*/ 28575 w 476250"/>
                  <a:gd name="connsiteY1" fmla="*/ 0 h 371475"/>
                  <a:gd name="connsiteX2" fmla="*/ 0 w 476250"/>
                  <a:gd name="connsiteY2" fmla="*/ 28575 h 371475"/>
                  <a:gd name="connsiteX3" fmla="*/ 28575 w 476250"/>
                  <a:gd name="connsiteY3" fmla="*/ 57150 h 371475"/>
                  <a:gd name="connsiteX4" fmla="*/ 209550 w 476250"/>
                  <a:gd name="connsiteY4" fmla="*/ 57150 h 371475"/>
                  <a:gd name="connsiteX5" fmla="*/ 209550 w 476250"/>
                  <a:gd name="connsiteY5" fmla="*/ 314325 h 371475"/>
                  <a:gd name="connsiteX6" fmla="*/ 152400 w 476250"/>
                  <a:gd name="connsiteY6" fmla="*/ 314325 h 371475"/>
                  <a:gd name="connsiteX7" fmla="*/ 152400 w 476250"/>
                  <a:gd name="connsiteY7" fmla="*/ 371475 h 371475"/>
                  <a:gd name="connsiteX8" fmla="*/ 323850 w 476250"/>
                  <a:gd name="connsiteY8" fmla="*/ 371475 h 371475"/>
                  <a:gd name="connsiteX9" fmla="*/ 323850 w 476250"/>
                  <a:gd name="connsiteY9" fmla="*/ 314325 h 371475"/>
                  <a:gd name="connsiteX10" fmla="*/ 266700 w 476250"/>
                  <a:gd name="connsiteY10" fmla="*/ 314325 h 371475"/>
                  <a:gd name="connsiteX11" fmla="*/ 266700 w 476250"/>
                  <a:gd name="connsiteY11" fmla="*/ 57150 h 371475"/>
                  <a:gd name="connsiteX12" fmla="*/ 447675 w 476250"/>
                  <a:gd name="connsiteY12" fmla="*/ 57150 h 371475"/>
                  <a:gd name="connsiteX13" fmla="*/ 476250 w 476250"/>
                  <a:gd name="connsiteY13" fmla="*/ 28575 h 371475"/>
                  <a:gd name="connsiteX14" fmla="*/ 447675 w 476250"/>
                  <a:gd name="connsiteY14"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0" h="371475">
                    <a:moveTo>
                      <a:pt x="447675" y="0"/>
                    </a:moveTo>
                    <a:lnTo>
                      <a:pt x="28575" y="0"/>
                    </a:lnTo>
                    <a:cubicBezTo>
                      <a:pt x="12793" y="0"/>
                      <a:pt x="0" y="12793"/>
                      <a:pt x="0" y="28575"/>
                    </a:cubicBezTo>
                    <a:cubicBezTo>
                      <a:pt x="0" y="44357"/>
                      <a:pt x="12793" y="57150"/>
                      <a:pt x="28575" y="57150"/>
                    </a:cubicBezTo>
                    <a:lnTo>
                      <a:pt x="209550" y="57150"/>
                    </a:lnTo>
                    <a:lnTo>
                      <a:pt x="209550" y="314325"/>
                    </a:lnTo>
                    <a:lnTo>
                      <a:pt x="152400" y="314325"/>
                    </a:lnTo>
                    <a:lnTo>
                      <a:pt x="152400" y="371475"/>
                    </a:lnTo>
                    <a:lnTo>
                      <a:pt x="323850" y="371475"/>
                    </a:lnTo>
                    <a:lnTo>
                      <a:pt x="323850" y="314325"/>
                    </a:lnTo>
                    <a:lnTo>
                      <a:pt x="266700" y="314325"/>
                    </a:lnTo>
                    <a:lnTo>
                      <a:pt x="266700" y="57150"/>
                    </a:lnTo>
                    <a:lnTo>
                      <a:pt x="447675" y="57150"/>
                    </a:lnTo>
                    <a:cubicBezTo>
                      <a:pt x="463457" y="57150"/>
                      <a:pt x="476250" y="44357"/>
                      <a:pt x="476250" y="28575"/>
                    </a:cubicBezTo>
                    <a:cubicBezTo>
                      <a:pt x="476250" y="12793"/>
                      <a:pt x="463457" y="0"/>
                      <a:pt x="447675" y="0"/>
                    </a:cubicBezTo>
                    <a:close/>
                  </a:path>
                </a:pathLst>
              </a:custGeom>
              <a:solidFill>
                <a:srgbClr val="000000"/>
              </a:solidFill>
              <a:ln w="9525"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8C8DC906-0508-4A95-B1C8-CA4BD400C98A}"/>
                  </a:ext>
                </a:extLst>
              </p:cNvPr>
              <p:cNvSpPr/>
              <p:nvPr/>
            </p:nvSpPr>
            <p:spPr>
              <a:xfrm>
                <a:off x="6746162" y="3060745"/>
                <a:ext cx="266700" cy="476250"/>
              </a:xfrm>
              <a:custGeom>
                <a:avLst/>
                <a:gdLst>
                  <a:gd name="connsiteX0" fmla="*/ 238125 w 266700"/>
                  <a:gd name="connsiteY0" fmla="*/ 285750 h 476250"/>
                  <a:gd name="connsiteX1" fmla="*/ 57150 w 266700"/>
                  <a:gd name="connsiteY1" fmla="*/ 285750 h 476250"/>
                  <a:gd name="connsiteX2" fmla="*/ 57150 w 266700"/>
                  <a:gd name="connsiteY2" fmla="*/ 28575 h 476250"/>
                  <a:gd name="connsiteX3" fmla="*/ 28575 w 266700"/>
                  <a:gd name="connsiteY3" fmla="*/ 0 h 476250"/>
                  <a:gd name="connsiteX4" fmla="*/ 0 w 266700"/>
                  <a:gd name="connsiteY4" fmla="*/ 28575 h 476250"/>
                  <a:gd name="connsiteX5" fmla="*/ 0 w 266700"/>
                  <a:gd name="connsiteY5" fmla="*/ 314325 h 476250"/>
                  <a:gd name="connsiteX6" fmla="*/ 28575 w 266700"/>
                  <a:gd name="connsiteY6" fmla="*/ 342900 h 476250"/>
                  <a:gd name="connsiteX7" fmla="*/ 104775 w 266700"/>
                  <a:gd name="connsiteY7" fmla="*/ 342900 h 476250"/>
                  <a:gd name="connsiteX8" fmla="*/ 104775 w 266700"/>
                  <a:gd name="connsiteY8" fmla="*/ 419100 h 476250"/>
                  <a:gd name="connsiteX9" fmla="*/ 47625 w 266700"/>
                  <a:gd name="connsiteY9" fmla="*/ 419100 h 476250"/>
                  <a:gd name="connsiteX10" fmla="*/ 47625 w 266700"/>
                  <a:gd name="connsiteY10" fmla="*/ 476250 h 476250"/>
                  <a:gd name="connsiteX11" fmla="*/ 219075 w 266700"/>
                  <a:gd name="connsiteY11" fmla="*/ 476250 h 476250"/>
                  <a:gd name="connsiteX12" fmla="*/ 219075 w 266700"/>
                  <a:gd name="connsiteY12" fmla="*/ 419100 h 476250"/>
                  <a:gd name="connsiteX13" fmla="*/ 161925 w 266700"/>
                  <a:gd name="connsiteY13" fmla="*/ 419100 h 476250"/>
                  <a:gd name="connsiteX14" fmla="*/ 161925 w 266700"/>
                  <a:gd name="connsiteY14" fmla="*/ 342900 h 476250"/>
                  <a:gd name="connsiteX15" fmla="*/ 238125 w 266700"/>
                  <a:gd name="connsiteY15" fmla="*/ 342900 h 476250"/>
                  <a:gd name="connsiteX16" fmla="*/ 266700 w 266700"/>
                  <a:gd name="connsiteY16" fmla="*/ 314325 h 476250"/>
                  <a:gd name="connsiteX17" fmla="*/ 238125 w 266700"/>
                  <a:gd name="connsiteY17" fmla="*/ 2857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476250">
                    <a:moveTo>
                      <a:pt x="238125" y="285750"/>
                    </a:moveTo>
                    <a:lnTo>
                      <a:pt x="57150" y="285750"/>
                    </a:lnTo>
                    <a:lnTo>
                      <a:pt x="57150" y="28575"/>
                    </a:lnTo>
                    <a:cubicBezTo>
                      <a:pt x="57150" y="12793"/>
                      <a:pt x="44357" y="0"/>
                      <a:pt x="28575" y="0"/>
                    </a:cubicBezTo>
                    <a:cubicBezTo>
                      <a:pt x="12793" y="0"/>
                      <a:pt x="0" y="12793"/>
                      <a:pt x="0" y="28575"/>
                    </a:cubicBezTo>
                    <a:lnTo>
                      <a:pt x="0" y="314325"/>
                    </a:lnTo>
                    <a:cubicBezTo>
                      <a:pt x="0" y="330107"/>
                      <a:pt x="12793" y="342900"/>
                      <a:pt x="28575" y="342900"/>
                    </a:cubicBezTo>
                    <a:lnTo>
                      <a:pt x="104775" y="342900"/>
                    </a:lnTo>
                    <a:lnTo>
                      <a:pt x="104775" y="419100"/>
                    </a:lnTo>
                    <a:lnTo>
                      <a:pt x="47625" y="419100"/>
                    </a:lnTo>
                    <a:lnTo>
                      <a:pt x="47625" y="476250"/>
                    </a:lnTo>
                    <a:lnTo>
                      <a:pt x="219075" y="476250"/>
                    </a:lnTo>
                    <a:lnTo>
                      <a:pt x="219075" y="419100"/>
                    </a:lnTo>
                    <a:lnTo>
                      <a:pt x="161925" y="419100"/>
                    </a:lnTo>
                    <a:lnTo>
                      <a:pt x="161925" y="342900"/>
                    </a:lnTo>
                    <a:lnTo>
                      <a:pt x="238125" y="342900"/>
                    </a:lnTo>
                    <a:cubicBezTo>
                      <a:pt x="253907" y="342900"/>
                      <a:pt x="266700" y="330107"/>
                      <a:pt x="266700" y="314325"/>
                    </a:cubicBezTo>
                    <a:cubicBezTo>
                      <a:pt x="266700" y="298543"/>
                      <a:pt x="253907" y="285750"/>
                      <a:pt x="238125" y="285750"/>
                    </a:cubicBezTo>
                    <a:close/>
                  </a:path>
                </a:pathLst>
              </a:custGeom>
              <a:solidFill>
                <a:srgbClr val="000000"/>
              </a:solidFill>
              <a:ln w="9525"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91302331-7237-4CAD-8BF5-347E2CD6D473}"/>
                  </a:ext>
                </a:extLst>
              </p:cNvPr>
              <p:cNvSpPr/>
              <p:nvPr/>
            </p:nvSpPr>
            <p:spPr>
              <a:xfrm>
                <a:off x="6831882" y="2998484"/>
                <a:ext cx="295275" cy="514350"/>
              </a:xfrm>
              <a:custGeom>
                <a:avLst/>
                <a:gdLst>
                  <a:gd name="connsiteX0" fmla="*/ 156691 w 295275"/>
                  <a:gd name="connsiteY0" fmla="*/ 132175 h 514350"/>
                  <a:gd name="connsiteX1" fmla="*/ 175741 w 295275"/>
                  <a:gd name="connsiteY1" fmla="*/ 138461 h 514350"/>
                  <a:gd name="connsiteX2" fmla="*/ 270991 w 295275"/>
                  <a:gd name="connsiteY2" fmla="*/ 138461 h 514350"/>
                  <a:gd name="connsiteX3" fmla="*/ 304329 w 295275"/>
                  <a:gd name="connsiteY3" fmla="*/ 105124 h 514350"/>
                  <a:gd name="connsiteX4" fmla="*/ 270991 w 295275"/>
                  <a:gd name="connsiteY4" fmla="*/ 71786 h 514350"/>
                  <a:gd name="connsiteX5" fmla="*/ 186981 w 295275"/>
                  <a:gd name="connsiteY5" fmla="*/ 71786 h 514350"/>
                  <a:gd name="connsiteX6" fmla="*/ 111829 w 295275"/>
                  <a:gd name="connsiteY6" fmla="*/ 17398 h 514350"/>
                  <a:gd name="connsiteX7" fmla="*/ 60108 w 295275"/>
                  <a:gd name="connsiteY7" fmla="*/ 349 h 514350"/>
                  <a:gd name="connsiteX8" fmla="*/ 5 w 295275"/>
                  <a:gd name="connsiteY8" fmla="*/ 68643 h 514350"/>
                  <a:gd name="connsiteX9" fmla="*/ 5 w 295275"/>
                  <a:gd name="connsiteY9" fmla="*/ 252761 h 514350"/>
                  <a:gd name="connsiteX10" fmla="*/ 66680 w 295275"/>
                  <a:gd name="connsiteY10" fmla="*/ 319436 h 514350"/>
                  <a:gd name="connsiteX11" fmla="*/ 219080 w 295275"/>
                  <a:gd name="connsiteY11" fmla="*/ 319436 h 514350"/>
                  <a:gd name="connsiteX12" fmla="*/ 219080 w 295275"/>
                  <a:gd name="connsiteY12" fmla="*/ 486124 h 514350"/>
                  <a:gd name="connsiteX13" fmla="*/ 252418 w 295275"/>
                  <a:gd name="connsiteY13" fmla="*/ 519461 h 514350"/>
                  <a:gd name="connsiteX14" fmla="*/ 285755 w 295275"/>
                  <a:gd name="connsiteY14" fmla="*/ 486124 h 514350"/>
                  <a:gd name="connsiteX15" fmla="*/ 285755 w 295275"/>
                  <a:gd name="connsiteY15" fmla="*/ 286099 h 514350"/>
                  <a:gd name="connsiteX16" fmla="*/ 252418 w 295275"/>
                  <a:gd name="connsiteY16" fmla="*/ 252761 h 514350"/>
                  <a:gd name="connsiteX17" fmla="*/ 133355 w 295275"/>
                  <a:gd name="connsiteY17" fmla="*/ 252761 h 514350"/>
                  <a:gd name="connsiteX18" fmla="*/ 133355 w 295275"/>
                  <a:gd name="connsiteY18" fmla="*/ 11522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275" h="514350">
                    <a:moveTo>
                      <a:pt x="156691" y="132175"/>
                    </a:moveTo>
                    <a:cubicBezTo>
                      <a:pt x="162245" y="136176"/>
                      <a:pt x="168897" y="138372"/>
                      <a:pt x="175741" y="138461"/>
                    </a:cubicBezTo>
                    <a:lnTo>
                      <a:pt x="270991" y="138461"/>
                    </a:lnTo>
                    <a:cubicBezTo>
                      <a:pt x="289403" y="138461"/>
                      <a:pt x="304329" y="123535"/>
                      <a:pt x="304329" y="105124"/>
                    </a:cubicBezTo>
                    <a:cubicBezTo>
                      <a:pt x="304329" y="86712"/>
                      <a:pt x="289403" y="71786"/>
                      <a:pt x="270991" y="71786"/>
                    </a:cubicBezTo>
                    <a:lnTo>
                      <a:pt x="186981" y="71786"/>
                    </a:lnTo>
                    <a:lnTo>
                      <a:pt x="111829" y="17398"/>
                    </a:lnTo>
                    <a:cubicBezTo>
                      <a:pt x="97801" y="4613"/>
                      <a:pt x="78989" y="-1589"/>
                      <a:pt x="60108" y="349"/>
                    </a:cubicBezTo>
                    <a:cubicBezTo>
                      <a:pt x="25533" y="4349"/>
                      <a:pt x="-421" y="33840"/>
                      <a:pt x="5" y="68643"/>
                    </a:cubicBezTo>
                    <a:lnTo>
                      <a:pt x="5" y="252761"/>
                    </a:lnTo>
                    <a:cubicBezTo>
                      <a:pt x="5" y="289585"/>
                      <a:pt x="29857" y="319436"/>
                      <a:pt x="66680" y="319436"/>
                    </a:cubicBezTo>
                    <a:lnTo>
                      <a:pt x="219080" y="319436"/>
                    </a:lnTo>
                    <a:lnTo>
                      <a:pt x="219080" y="486124"/>
                    </a:lnTo>
                    <a:cubicBezTo>
                      <a:pt x="219080" y="504535"/>
                      <a:pt x="234006" y="519461"/>
                      <a:pt x="252418" y="519461"/>
                    </a:cubicBezTo>
                    <a:cubicBezTo>
                      <a:pt x="270829" y="519461"/>
                      <a:pt x="285755" y="504535"/>
                      <a:pt x="285755" y="486124"/>
                    </a:cubicBezTo>
                    <a:lnTo>
                      <a:pt x="285755" y="286099"/>
                    </a:lnTo>
                    <a:cubicBezTo>
                      <a:pt x="285755" y="267687"/>
                      <a:pt x="270829" y="252761"/>
                      <a:pt x="252418" y="252761"/>
                    </a:cubicBezTo>
                    <a:lnTo>
                      <a:pt x="133355" y="252761"/>
                    </a:lnTo>
                    <a:lnTo>
                      <a:pt x="133355" y="115220"/>
                    </a:lnTo>
                    <a:close/>
                  </a:path>
                </a:pathLst>
              </a:custGeom>
              <a:solidFill>
                <a:srgbClr val="000000"/>
              </a:solidFill>
              <a:ln w="9525"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F6CEE645-7F5C-4B2E-93AA-767958FFF1D4}"/>
                  </a:ext>
                </a:extLst>
              </p:cNvPr>
              <p:cNvSpPr/>
              <p:nvPr/>
            </p:nvSpPr>
            <p:spPr>
              <a:xfrm>
                <a:off x="6831887" y="284167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000000"/>
              </a:solidFill>
              <a:ln w="9525"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A9A4757-BCB0-4E69-B3A5-80958D5483A1}"/>
                  </a:ext>
                </a:extLst>
              </p:cNvPr>
              <p:cNvSpPr/>
              <p:nvPr/>
            </p:nvSpPr>
            <p:spPr>
              <a:xfrm>
                <a:off x="7144212" y="3117895"/>
                <a:ext cx="95250" cy="19050"/>
              </a:xfrm>
              <a:custGeom>
                <a:avLst/>
                <a:gdLst>
                  <a:gd name="connsiteX0" fmla="*/ 9525 w 95250"/>
                  <a:gd name="connsiteY0" fmla="*/ 0 h 19050"/>
                  <a:gd name="connsiteX1" fmla="*/ 0 w 95250"/>
                  <a:gd name="connsiteY1" fmla="*/ 19050 h 19050"/>
                  <a:gd name="connsiteX2" fmla="*/ 78200 w 95250"/>
                  <a:gd name="connsiteY2" fmla="*/ 19050 h 19050"/>
                  <a:gd name="connsiteX3" fmla="*/ 97250 w 95250"/>
                  <a:gd name="connsiteY3" fmla="*/ 0 h 19050"/>
                </a:gdLst>
                <a:ahLst/>
                <a:cxnLst>
                  <a:cxn ang="0">
                    <a:pos x="connsiteX0" y="connsiteY0"/>
                  </a:cxn>
                  <a:cxn ang="0">
                    <a:pos x="connsiteX1" y="connsiteY1"/>
                  </a:cxn>
                  <a:cxn ang="0">
                    <a:pos x="connsiteX2" y="connsiteY2"/>
                  </a:cxn>
                  <a:cxn ang="0">
                    <a:pos x="connsiteX3" y="connsiteY3"/>
                  </a:cxn>
                </a:cxnLst>
                <a:rect l="l" t="t" r="r" b="b"/>
                <a:pathLst>
                  <a:path w="95250" h="19050">
                    <a:moveTo>
                      <a:pt x="9525" y="0"/>
                    </a:moveTo>
                    <a:cubicBezTo>
                      <a:pt x="7690" y="6936"/>
                      <a:pt x="4448" y="13421"/>
                      <a:pt x="0" y="19050"/>
                    </a:cubicBezTo>
                    <a:lnTo>
                      <a:pt x="78200" y="19050"/>
                    </a:lnTo>
                    <a:cubicBezTo>
                      <a:pt x="88722" y="19050"/>
                      <a:pt x="97250" y="10521"/>
                      <a:pt x="97250" y="0"/>
                    </a:cubicBezTo>
                    <a:close/>
                  </a:path>
                </a:pathLst>
              </a:custGeom>
              <a:solidFill>
                <a:srgbClr val="000000"/>
              </a:solidFill>
              <a:ln w="9525" cap="flat">
                <a:noFill/>
                <a:prstDash val="solid"/>
                <a:miter/>
              </a:ln>
            </p:spPr>
            <p:txBody>
              <a:bodyPr rtlCol="0" anchor="ctr"/>
              <a:lstStyle/>
              <a:p>
                <a:endParaRPr lang="en-GB" dirty="0"/>
              </a:p>
            </p:txBody>
          </p:sp>
        </p:grpSp>
        <p:grpSp>
          <p:nvGrpSpPr>
            <p:cNvPr id="29" name="Graphic 19" descr="Person eating">
              <a:extLst>
                <a:ext uri="{FF2B5EF4-FFF2-40B4-BE49-F238E27FC236}">
                  <a16:creationId xmlns:a16="http://schemas.microsoft.com/office/drawing/2014/main" id="{79F8C1DB-6FED-4855-B28E-DF35C5CADE30}"/>
                </a:ext>
              </a:extLst>
            </p:cNvPr>
            <p:cNvGrpSpPr/>
            <p:nvPr/>
          </p:nvGrpSpPr>
          <p:grpSpPr>
            <a:xfrm flipH="1">
              <a:off x="7239462" y="2831218"/>
              <a:ext cx="654331" cy="712033"/>
              <a:chOff x="6746162" y="2841670"/>
              <a:chExt cx="723900" cy="695325"/>
            </a:xfrm>
          </p:grpSpPr>
          <p:sp>
            <p:nvSpPr>
              <p:cNvPr id="30" name="Freeform: Shape 29">
                <a:extLst>
                  <a:ext uri="{FF2B5EF4-FFF2-40B4-BE49-F238E27FC236}">
                    <a16:creationId xmlns:a16="http://schemas.microsoft.com/office/drawing/2014/main" id="{A64CFA03-91AB-4018-B2ED-CABBCDCFF2FF}"/>
                  </a:ext>
                </a:extLst>
              </p:cNvPr>
              <p:cNvSpPr/>
              <p:nvPr/>
            </p:nvSpPr>
            <p:spPr>
              <a:xfrm>
                <a:off x="6993812" y="3165520"/>
                <a:ext cx="476250" cy="371475"/>
              </a:xfrm>
              <a:custGeom>
                <a:avLst/>
                <a:gdLst>
                  <a:gd name="connsiteX0" fmla="*/ 447675 w 476250"/>
                  <a:gd name="connsiteY0" fmla="*/ 0 h 371475"/>
                  <a:gd name="connsiteX1" fmla="*/ 28575 w 476250"/>
                  <a:gd name="connsiteY1" fmla="*/ 0 h 371475"/>
                  <a:gd name="connsiteX2" fmla="*/ 0 w 476250"/>
                  <a:gd name="connsiteY2" fmla="*/ 28575 h 371475"/>
                  <a:gd name="connsiteX3" fmla="*/ 28575 w 476250"/>
                  <a:gd name="connsiteY3" fmla="*/ 57150 h 371475"/>
                  <a:gd name="connsiteX4" fmla="*/ 209550 w 476250"/>
                  <a:gd name="connsiteY4" fmla="*/ 57150 h 371475"/>
                  <a:gd name="connsiteX5" fmla="*/ 209550 w 476250"/>
                  <a:gd name="connsiteY5" fmla="*/ 314325 h 371475"/>
                  <a:gd name="connsiteX6" fmla="*/ 152400 w 476250"/>
                  <a:gd name="connsiteY6" fmla="*/ 314325 h 371475"/>
                  <a:gd name="connsiteX7" fmla="*/ 152400 w 476250"/>
                  <a:gd name="connsiteY7" fmla="*/ 371475 h 371475"/>
                  <a:gd name="connsiteX8" fmla="*/ 323850 w 476250"/>
                  <a:gd name="connsiteY8" fmla="*/ 371475 h 371475"/>
                  <a:gd name="connsiteX9" fmla="*/ 323850 w 476250"/>
                  <a:gd name="connsiteY9" fmla="*/ 314325 h 371475"/>
                  <a:gd name="connsiteX10" fmla="*/ 266700 w 476250"/>
                  <a:gd name="connsiteY10" fmla="*/ 314325 h 371475"/>
                  <a:gd name="connsiteX11" fmla="*/ 266700 w 476250"/>
                  <a:gd name="connsiteY11" fmla="*/ 57150 h 371475"/>
                  <a:gd name="connsiteX12" fmla="*/ 447675 w 476250"/>
                  <a:gd name="connsiteY12" fmla="*/ 57150 h 371475"/>
                  <a:gd name="connsiteX13" fmla="*/ 476250 w 476250"/>
                  <a:gd name="connsiteY13" fmla="*/ 28575 h 371475"/>
                  <a:gd name="connsiteX14" fmla="*/ 447675 w 476250"/>
                  <a:gd name="connsiteY14"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0" h="371475">
                    <a:moveTo>
                      <a:pt x="447675" y="0"/>
                    </a:moveTo>
                    <a:lnTo>
                      <a:pt x="28575" y="0"/>
                    </a:lnTo>
                    <a:cubicBezTo>
                      <a:pt x="12793" y="0"/>
                      <a:pt x="0" y="12793"/>
                      <a:pt x="0" y="28575"/>
                    </a:cubicBezTo>
                    <a:cubicBezTo>
                      <a:pt x="0" y="44357"/>
                      <a:pt x="12793" y="57150"/>
                      <a:pt x="28575" y="57150"/>
                    </a:cubicBezTo>
                    <a:lnTo>
                      <a:pt x="209550" y="57150"/>
                    </a:lnTo>
                    <a:lnTo>
                      <a:pt x="209550" y="314325"/>
                    </a:lnTo>
                    <a:lnTo>
                      <a:pt x="152400" y="314325"/>
                    </a:lnTo>
                    <a:lnTo>
                      <a:pt x="152400" y="371475"/>
                    </a:lnTo>
                    <a:lnTo>
                      <a:pt x="323850" y="371475"/>
                    </a:lnTo>
                    <a:lnTo>
                      <a:pt x="323850" y="314325"/>
                    </a:lnTo>
                    <a:lnTo>
                      <a:pt x="266700" y="314325"/>
                    </a:lnTo>
                    <a:lnTo>
                      <a:pt x="266700" y="57150"/>
                    </a:lnTo>
                    <a:lnTo>
                      <a:pt x="447675" y="57150"/>
                    </a:lnTo>
                    <a:cubicBezTo>
                      <a:pt x="463457" y="57150"/>
                      <a:pt x="476250" y="44357"/>
                      <a:pt x="476250" y="28575"/>
                    </a:cubicBezTo>
                    <a:cubicBezTo>
                      <a:pt x="476250" y="12793"/>
                      <a:pt x="463457" y="0"/>
                      <a:pt x="447675" y="0"/>
                    </a:cubicBezTo>
                    <a:close/>
                  </a:path>
                </a:pathLst>
              </a:custGeom>
              <a:solidFill>
                <a:srgbClr val="000000"/>
              </a:solidFill>
              <a:ln w="9525"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54EF1F2-4BD1-49F4-A8D8-550A085C9D3A}"/>
                  </a:ext>
                </a:extLst>
              </p:cNvPr>
              <p:cNvSpPr/>
              <p:nvPr/>
            </p:nvSpPr>
            <p:spPr>
              <a:xfrm>
                <a:off x="6746162" y="3060745"/>
                <a:ext cx="266700" cy="476250"/>
              </a:xfrm>
              <a:custGeom>
                <a:avLst/>
                <a:gdLst>
                  <a:gd name="connsiteX0" fmla="*/ 238125 w 266700"/>
                  <a:gd name="connsiteY0" fmla="*/ 285750 h 476250"/>
                  <a:gd name="connsiteX1" fmla="*/ 57150 w 266700"/>
                  <a:gd name="connsiteY1" fmla="*/ 285750 h 476250"/>
                  <a:gd name="connsiteX2" fmla="*/ 57150 w 266700"/>
                  <a:gd name="connsiteY2" fmla="*/ 28575 h 476250"/>
                  <a:gd name="connsiteX3" fmla="*/ 28575 w 266700"/>
                  <a:gd name="connsiteY3" fmla="*/ 0 h 476250"/>
                  <a:gd name="connsiteX4" fmla="*/ 0 w 266700"/>
                  <a:gd name="connsiteY4" fmla="*/ 28575 h 476250"/>
                  <a:gd name="connsiteX5" fmla="*/ 0 w 266700"/>
                  <a:gd name="connsiteY5" fmla="*/ 314325 h 476250"/>
                  <a:gd name="connsiteX6" fmla="*/ 28575 w 266700"/>
                  <a:gd name="connsiteY6" fmla="*/ 342900 h 476250"/>
                  <a:gd name="connsiteX7" fmla="*/ 104775 w 266700"/>
                  <a:gd name="connsiteY7" fmla="*/ 342900 h 476250"/>
                  <a:gd name="connsiteX8" fmla="*/ 104775 w 266700"/>
                  <a:gd name="connsiteY8" fmla="*/ 419100 h 476250"/>
                  <a:gd name="connsiteX9" fmla="*/ 47625 w 266700"/>
                  <a:gd name="connsiteY9" fmla="*/ 419100 h 476250"/>
                  <a:gd name="connsiteX10" fmla="*/ 47625 w 266700"/>
                  <a:gd name="connsiteY10" fmla="*/ 476250 h 476250"/>
                  <a:gd name="connsiteX11" fmla="*/ 219075 w 266700"/>
                  <a:gd name="connsiteY11" fmla="*/ 476250 h 476250"/>
                  <a:gd name="connsiteX12" fmla="*/ 219075 w 266700"/>
                  <a:gd name="connsiteY12" fmla="*/ 419100 h 476250"/>
                  <a:gd name="connsiteX13" fmla="*/ 161925 w 266700"/>
                  <a:gd name="connsiteY13" fmla="*/ 419100 h 476250"/>
                  <a:gd name="connsiteX14" fmla="*/ 161925 w 266700"/>
                  <a:gd name="connsiteY14" fmla="*/ 342900 h 476250"/>
                  <a:gd name="connsiteX15" fmla="*/ 238125 w 266700"/>
                  <a:gd name="connsiteY15" fmla="*/ 342900 h 476250"/>
                  <a:gd name="connsiteX16" fmla="*/ 266700 w 266700"/>
                  <a:gd name="connsiteY16" fmla="*/ 314325 h 476250"/>
                  <a:gd name="connsiteX17" fmla="*/ 238125 w 266700"/>
                  <a:gd name="connsiteY17" fmla="*/ 2857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476250">
                    <a:moveTo>
                      <a:pt x="238125" y="285750"/>
                    </a:moveTo>
                    <a:lnTo>
                      <a:pt x="57150" y="285750"/>
                    </a:lnTo>
                    <a:lnTo>
                      <a:pt x="57150" y="28575"/>
                    </a:lnTo>
                    <a:cubicBezTo>
                      <a:pt x="57150" y="12793"/>
                      <a:pt x="44357" y="0"/>
                      <a:pt x="28575" y="0"/>
                    </a:cubicBezTo>
                    <a:cubicBezTo>
                      <a:pt x="12793" y="0"/>
                      <a:pt x="0" y="12793"/>
                      <a:pt x="0" y="28575"/>
                    </a:cubicBezTo>
                    <a:lnTo>
                      <a:pt x="0" y="314325"/>
                    </a:lnTo>
                    <a:cubicBezTo>
                      <a:pt x="0" y="330107"/>
                      <a:pt x="12793" y="342900"/>
                      <a:pt x="28575" y="342900"/>
                    </a:cubicBezTo>
                    <a:lnTo>
                      <a:pt x="104775" y="342900"/>
                    </a:lnTo>
                    <a:lnTo>
                      <a:pt x="104775" y="419100"/>
                    </a:lnTo>
                    <a:lnTo>
                      <a:pt x="47625" y="419100"/>
                    </a:lnTo>
                    <a:lnTo>
                      <a:pt x="47625" y="476250"/>
                    </a:lnTo>
                    <a:lnTo>
                      <a:pt x="219075" y="476250"/>
                    </a:lnTo>
                    <a:lnTo>
                      <a:pt x="219075" y="419100"/>
                    </a:lnTo>
                    <a:lnTo>
                      <a:pt x="161925" y="419100"/>
                    </a:lnTo>
                    <a:lnTo>
                      <a:pt x="161925" y="342900"/>
                    </a:lnTo>
                    <a:lnTo>
                      <a:pt x="238125" y="342900"/>
                    </a:lnTo>
                    <a:cubicBezTo>
                      <a:pt x="253907" y="342900"/>
                      <a:pt x="266700" y="330107"/>
                      <a:pt x="266700" y="314325"/>
                    </a:cubicBezTo>
                    <a:cubicBezTo>
                      <a:pt x="266700" y="298543"/>
                      <a:pt x="253907" y="285750"/>
                      <a:pt x="238125" y="285750"/>
                    </a:cubicBezTo>
                    <a:close/>
                  </a:path>
                </a:pathLst>
              </a:custGeom>
              <a:solidFill>
                <a:srgbClr val="000000"/>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94C6D3C7-7715-428D-AFEC-E22D13303067}"/>
                  </a:ext>
                </a:extLst>
              </p:cNvPr>
              <p:cNvSpPr/>
              <p:nvPr/>
            </p:nvSpPr>
            <p:spPr>
              <a:xfrm>
                <a:off x="6831882" y="2998484"/>
                <a:ext cx="295275" cy="514350"/>
              </a:xfrm>
              <a:custGeom>
                <a:avLst/>
                <a:gdLst>
                  <a:gd name="connsiteX0" fmla="*/ 156691 w 295275"/>
                  <a:gd name="connsiteY0" fmla="*/ 132175 h 514350"/>
                  <a:gd name="connsiteX1" fmla="*/ 175741 w 295275"/>
                  <a:gd name="connsiteY1" fmla="*/ 138461 h 514350"/>
                  <a:gd name="connsiteX2" fmla="*/ 270991 w 295275"/>
                  <a:gd name="connsiteY2" fmla="*/ 138461 h 514350"/>
                  <a:gd name="connsiteX3" fmla="*/ 304329 w 295275"/>
                  <a:gd name="connsiteY3" fmla="*/ 105124 h 514350"/>
                  <a:gd name="connsiteX4" fmla="*/ 270991 w 295275"/>
                  <a:gd name="connsiteY4" fmla="*/ 71786 h 514350"/>
                  <a:gd name="connsiteX5" fmla="*/ 186981 w 295275"/>
                  <a:gd name="connsiteY5" fmla="*/ 71786 h 514350"/>
                  <a:gd name="connsiteX6" fmla="*/ 111829 w 295275"/>
                  <a:gd name="connsiteY6" fmla="*/ 17398 h 514350"/>
                  <a:gd name="connsiteX7" fmla="*/ 60108 w 295275"/>
                  <a:gd name="connsiteY7" fmla="*/ 349 h 514350"/>
                  <a:gd name="connsiteX8" fmla="*/ 5 w 295275"/>
                  <a:gd name="connsiteY8" fmla="*/ 68643 h 514350"/>
                  <a:gd name="connsiteX9" fmla="*/ 5 w 295275"/>
                  <a:gd name="connsiteY9" fmla="*/ 252761 h 514350"/>
                  <a:gd name="connsiteX10" fmla="*/ 66680 w 295275"/>
                  <a:gd name="connsiteY10" fmla="*/ 319436 h 514350"/>
                  <a:gd name="connsiteX11" fmla="*/ 219080 w 295275"/>
                  <a:gd name="connsiteY11" fmla="*/ 319436 h 514350"/>
                  <a:gd name="connsiteX12" fmla="*/ 219080 w 295275"/>
                  <a:gd name="connsiteY12" fmla="*/ 486124 h 514350"/>
                  <a:gd name="connsiteX13" fmla="*/ 252418 w 295275"/>
                  <a:gd name="connsiteY13" fmla="*/ 519461 h 514350"/>
                  <a:gd name="connsiteX14" fmla="*/ 285755 w 295275"/>
                  <a:gd name="connsiteY14" fmla="*/ 486124 h 514350"/>
                  <a:gd name="connsiteX15" fmla="*/ 285755 w 295275"/>
                  <a:gd name="connsiteY15" fmla="*/ 286099 h 514350"/>
                  <a:gd name="connsiteX16" fmla="*/ 252418 w 295275"/>
                  <a:gd name="connsiteY16" fmla="*/ 252761 h 514350"/>
                  <a:gd name="connsiteX17" fmla="*/ 133355 w 295275"/>
                  <a:gd name="connsiteY17" fmla="*/ 252761 h 514350"/>
                  <a:gd name="connsiteX18" fmla="*/ 133355 w 295275"/>
                  <a:gd name="connsiteY18" fmla="*/ 11522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275" h="514350">
                    <a:moveTo>
                      <a:pt x="156691" y="132175"/>
                    </a:moveTo>
                    <a:cubicBezTo>
                      <a:pt x="162245" y="136176"/>
                      <a:pt x="168897" y="138372"/>
                      <a:pt x="175741" y="138461"/>
                    </a:cubicBezTo>
                    <a:lnTo>
                      <a:pt x="270991" y="138461"/>
                    </a:lnTo>
                    <a:cubicBezTo>
                      <a:pt x="289403" y="138461"/>
                      <a:pt x="304329" y="123535"/>
                      <a:pt x="304329" y="105124"/>
                    </a:cubicBezTo>
                    <a:cubicBezTo>
                      <a:pt x="304329" y="86712"/>
                      <a:pt x="289403" y="71786"/>
                      <a:pt x="270991" y="71786"/>
                    </a:cubicBezTo>
                    <a:lnTo>
                      <a:pt x="186981" y="71786"/>
                    </a:lnTo>
                    <a:lnTo>
                      <a:pt x="111829" y="17398"/>
                    </a:lnTo>
                    <a:cubicBezTo>
                      <a:pt x="97801" y="4613"/>
                      <a:pt x="78989" y="-1589"/>
                      <a:pt x="60108" y="349"/>
                    </a:cubicBezTo>
                    <a:cubicBezTo>
                      <a:pt x="25533" y="4349"/>
                      <a:pt x="-421" y="33840"/>
                      <a:pt x="5" y="68643"/>
                    </a:cubicBezTo>
                    <a:lnTo>
                      <a:pt x="5" y="252761"/>
                    </a:lnTo>
                    <a:cubicBezTo>
                      <a:pt x="5" y="289585"/>
                      <a:pt x="29857" y="319436"/>
                      <a:pt x="66680" y="319436"/>
                    </a:cubicBezTo>
                    <a:lnTo>
                      <a:pt x="219080" y="319436"/>
                    </a:lnTo>
                    <a:lnTo>
                      <a:pt x="219080" y="486124"/>
                    </a:lnTo>
                    <a:cubicBezTo>
                      <a:pt x="219080" y="504535"/>
                      <a:pt x="234006" y="519461"/>
                      <a:pt x="252418" y="519461"/>
                    </a:cubicBezTo>
                    <a:cubicBezTo>
                      <a:pt x="270829" y="519461"/>
                      <a:pt x="285755" y="504535"/>
                      <a:pt x="285755" y="486124"/>
                    </a:cubicBezTo>
                    <a:lnTo>
                      <a:pt x="285755" y="286099"/>
                    </a:lnTo>
                    <a:cubicBezTo>
                      <a:pt x="285755" y="267687"/>
                      <a:pt x="270829" y="252761"/>
                      <a:pt x="252418" y="252761"/>
                    </a:cubicBezTo>
                    <a:lnTo>
                      <a:pt x="133355" y="252761"/>
                    </a:lnTo>
                    <a:lnTo>
                      <a:pt x="133355" y="115220"/>
                    </a:lnTo>
                    <a:close/>
                  </a:path>
                </a:pathLst>
              </a:custGeom>
              <a:solidFill>
                <a:srgbClr val="000000"/>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53A361ED-8E67-4CEC-B7F0-6C77AFB23181}"/>
                  </a:ext>
                </a:extLst>
              </p:cNvPr>
              <p:cNvSpPr/>
              <p:nvPr/>
            </p:nvSpPr>
            <p:spPr>
              <a:xfrm>
                <a:off x="6831887" y="284167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000000"/>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9990B3B6-B90E-48B6-B7F1-7AF3E36D216F}"/>
                  </a:ext>
                </a:extLst>
              </p:cNvPr>
              <p:cNvSpPr/>
              <p:nvPr/>
            </p:nvSpPr>
            <p:spPr>
              <a:xfrm>
                <a:off x="7144212" y="3117895"/>
                <a:ext cx="95250" cy="19050"/>
              </a:xfrm>
              <a:custGeom>
                <a:avLst/>
                <a:gdLst>
                  <a:gd name="connsiteX0" fmla="*/ 9525 w 95250"/>
                  <a:gd name="connsiteY0" fmla="*/ 0 h 19050"/>
                  <a:gd name="connsiteX1" fmla="*/ 0 w 95250"/>
                  <a:gd name="connsiteY1" fmla="*/ 19050 h 19050"/>
                  <a:gd name="connsiteX2" fmla="*/ 78200 w 95250"/>
                  <a:gd name="connsiteY2" fmla="*/ 19050 h 19050"/>
                  <a:gd name="connsiteX3" fmla="*/ 97250 w 95250"/>
                  <a:gd name="connsiteY3" fmla="*/ 0 h 19050"/>
                </a:gdLst>
                <a:ahLst/>
                <a:cxnLst>
                  <a:cxn ang="0">
                    <a:pos x="connsiteX0" y="connsiteY0"/>
                  </a:cxn>
                  <a:cxn ang="0">
                    <a:pos x="connsiteX1" y="connsiteY1"/>
                  </a:cxn>
                  <a:cxn ang="0">
                    <a:pos x="connsiteX2" y="connsiteY2"/>
                  </a:cxn>
                  <a:cxn ang="0">
                    <a:pos x="connsiteX3" y="connsiteY3"/>
                  </a:cxn>
                </a:cxnLst>
                <a:rect l="l" t="t" r="r" b="b"/>
                <a:pathLst>
                  <a:path w="95250" h="19050">
                    <a:moveTo>
                      <a:pt x="9525" y="0"/>
                    </a:moveTo>
                    <a:cubicBezTo>
                      <a:pt x="7690" y="6936"/>
                      <a:pt x="4448" y="13421"/>
                      <a:pt x="0" y="19050"/>
                    </a:cubicBezTo>
                    <a:lnTo>
                      <a:pt x="78200" y="19050"/>
                    </a:lnTo>
                    <a:cubicBezTo>
                      <a:pt x="88722" y="19050"/>
                      <a:pt x="97250" y="10521"/>
                      <a:pt x="97250" y="0"/>
                    </a:cubicBezTo>
                    <a:close/>
                  </a:path>
                </a:pathLst>
              </a:custGeom>
              <a:solidFill>
                <a:srgbClr val="000000"/>
              </a:solidFill>
              <a:ln w="9525" cap="flat">
                <a:noFill/>
                <a:prstDash val="solid"/>
                <a:miter/>
              </a:ln>
            </p:spPr>
            <p:txBody>
              <a:bodyPr rtlCol="0" anchor="ctr"/>
              <a:lstStyle/>
              <a:p>
                <a:endParaRPr lang="en-GB" dirty="0"/>
              </a:p>
            </p:txBody>
          </p:sp>
        </p:grpSp>
      </p:grpSp>
      <p:sp>
        <p:nvSpPr>
          <p:cNvPr id="36" name="TextBox 35">
            <a:extLst>
              <a:ext uri="{FF2B5EF4-FFF2-40B4-BE49-F238E27FC236}">
                <a16:creationId xmlns:a16="http://schemas.microsoft.com/office/drawing/2014/main" id="{668C4567-F2A8-4FC1-ACCD-504088E09861}"/>
              </a:ext>
            </a:extLst>
          </p:cNvPr>
          <p:cNvSpPr txBox="1"/>
          <p:nvPr/>
        </p:nvSpPr>
        <p:spPr>
          <a:xfrm>
            <a:off x="6871450" y="2495457"/>
            <a:ext cx="24978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solidFill>
                  <a:schemeClr val="bg2"/>
                </a:solidFill>
              </a:rPr>
              <a:t>Face to face interviews</a:t>
            </a:r>
          </a:p>
        </p:txBody>
      </p:sp>
      <p:pic>
        <p:nvPicPr>
          <p:cNvPr id="1026" name="Picture 2" descr="Free Image On Pixabay - United Kingdom Map Black , Free ...">
            <a:extLst>
              <a:ext uri="{FF2B5EF4-FFF2-40B4-BE49-F238E27FC236}">
                <a16:creationId xmlns:a16="http://schemas.microsoft.com/office/drawing/2014/main" id="{6B71DE63-402B-485E-950E-26761DA414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4734" y="2993512"/>
            <a:ext cx="1491258" cy="13255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CA572641-96EC-4761-9C03-24D4920B8709}"/>
              </a:ext>
            </a:extLst>
          </p:cNvPr>
          <p:cNvSpPr txBox="1"/>
          <p:nvPr/>
        </p:nvSpPr>
        <p:spPr>
          <a:xfrm>
            <a:off x="6677572" y="4709493"/>
            <a:ext cx="288558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solidFill>
                  <a:schemeClr val="bg2"/>
                </a:solidFill>
              </a:rPr>
              <a:t>Geographically spread from SW England to Scotland </a:t>
            </a:r>
          </a:p>
          <a:p>
            <a:pPr marL="0" marR="0" indent="0" algn="ctr" defTabSz="914400" rtl="0" fontAlgn="auto" latinLnBrk="0" hangingPunct="0">
              <a:lnSpc>
                <a:spcPct val="100000"/>
              </a:lnSpc>
              <a:spcBef>
                <a:spcPts val="0"/>
              </a:spcBef>
              <a:spcAft>
                <a:spcPts val="0"/>
              </a:spcAft>
              <a:buClrTx/>
              <a:buSzTx/>
              <a:buFontTx/>
              <a:buNone/>
              <a:tabLst/>
            </a:pPr>
            <a:r>
              <a:rPr lang="en-GB" dirty="0">
                <a:solidFill>
                  <a:schemeClr val="bg2"/>
                </a:solidFill>
              </a:rPr>
              <a:t>over 3 months</a:t>
            </a:r>
          </a:p>
        </p:txBody>
      </p:sp>
      <p:grpSp>
        <p:nvGrpSpPr>
          <p:cNvPr id="6" name="Group 5">
            <a:extLst>
              <a:ext uri="{FF2B5EF4-FFF2-40B4-BE49-F238E27FC236}">
                <a16:creationId xmlns:a16="http://schemas.microsoft.com/office/drawing/2014/main" id="{BCDE99EB-BD3E-4957-905C-97BF7E6DE531}"/>
              </a:ext>
            </a:extLst>
          </p:cNvPr>
          <p:cNvGrpSpPr/>
          <p:nvPr/>
        </p:nvGrpSpPr>
        <p:grpSpPr>
          <a:xfrm>
            <a:off x="4581433" y="1593172"/>
            <a:ext cx="1592898" cy="2489150"/>
            <a:chOff x="4355086" y="1821678"/>
            <a:chExt cx="1592898" cy="2489150"/>
          </a:xfrm>
        </p:grpSpPr>
        <p:pic>
          <p:nvPicPr>
            <p:cNvPr id="41" name="Graphic 40" descr="Man and woman">
              <a:extLst>
                <a:ext uri="{FF2B5EF4-FFF2-40B4-BE49-F238E27FC236}">
                  <a16:creationId xmlns:a16="http://schemas.microsoft.com/office/drawing/2014/main" id="{D1702090-EDBF-4F3B-B775-52A78B1D48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75678" y="3562419"/>
              <a:ext cx="747134" cy="747134"/>
            </a:xfrm>
            <a:prstGeom prst="rect">
              <a:avLst/>
            </a:prstGeom>
          </p:spPr>
        </p:pic>
        <p:pic>
          <p:nvPicPr>
            <p:cNvPr id="43" name="Graphic 42" descr="Two Men">
              <a:extLst>
                <a:ext uri="{FF2B5EF4-FFF2-40B4-BE49-F238E27FC236}">
                  <a16:creationId xmlns:a16="http://schemas.microsoft.com/office/drawing/2014/main" id="{539D06CF-8806-4A8B-99B0-B82BB1965C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55086" y="2702311"/>
              <a:ext cx="747134" cy="747134"/>
            </a:xfrm>
            <a:prstGeom prst="rect">
              <a:avLst/>
            </a:prstGeom>
          </p:spPr>
        </p:pic>
        <p:pic>
          <p:nvPicPr>
            <p:cNvPr id="45" name="Graphic 44" descr="Two women">
              <a:extLst>
                <a:ext uri="{FF2B5EF4-FFF2-40B4-BE49-F238E27FC236}">
                  <a16:creationId xmlns:a16="http://schemas.microsoft.com/office/drawing/2014/main" id="{21F2CFBC-D936-4347-9B5D-3A1F1BCDF9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75815" y="1821678"/>
              <a:ext cx="747134" cy="747134"/>
            </a:xfrm>
            <a:prstGeom prst="rect">
              <a:avLst/>
            </a:prstGeom>
          </p:spPr>
        </p:pic>
        <p:pic>
          <p:nvPicPr>
            <p:cNvPr id="48" name="Graphic 47" descr="Man and woman">
              <a:extLst>
                <a:ext uri="{FF2B5EF4-FFF2-40B4-BE49-F238E27FC236}">
                  <a16:creationId xmlns:a16="http://schemas.microsoft.com/office/drawing/2014/main" id="{D2584CA1-F71B-46C6-9E94-F23B8508C5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74129" y="2671295"/>
              <a:ext cx="747134" cy="747134"/>
            </a:xfrm>
            <a:prstGeom prst="rect">
              <a:avLst/>
            </a:prstGeom>
          </p:spPr>
        </p:pic>
        <p:pic>
          <p:nvPicPr>
            <p:cNvPr id="49" name="Graphic 48" descr="Two women">
              <a:extLst>
                <a:ext uri="{FF2B5EF4-FFF2-40B4-BE49-F238E27FC236}">
                  <a16:creationId xmlns:a16="http://schemas.microsoft.com/office/drawing/2014/main" id="{AA8F8A93-E955-46EC-B065-7CDEA8465D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00850" y="3563694"/>
              <a:ext cx="747134" cy="747134"/>
            </a:xfrm>
            <a:prstGeom prst="rect">
              <a:avLst/>
            </a:prstGeom>
          </p:spPr>
        </p:pic>
      </p:grpSp>
      <p:sp>
        <p:nvSpPr>
          <p:cNvPr id="5" name="Text Placeholder 4">
            <a:extLst>
              <a:ext uri="{FF2B5EF4-FFF2-40B4-BE49-F238E27FC236}">
                <a16:creationId xmlns:a16="http://schemas.microsoft.com/office/drawing/2014/main" id="{703802C2-AA0C-4710-8730-C1A2022F49AC}"/>
              </a:ext>
            </a:extLst>
          </p:cNvPr>
          <p:cNvSpPr>
            <a:spLocks noGrp="1"/>
          </p:cNvSpPr>
          <p:nvPr>
            <p:ph type="body" sz="half" idx="1"/>
          </p:nvPr>
        </p:nvSpPr>
        <p:spPr>
          <a:xfrm>
            <a:off x="738108" y="5937608"/>
            <a:ext cx="3084571" cy="506665"/>
          </a:xfrm>
        </p:spPr>
        <p:txBody>
          <a:bodyPr>
            <a:normAutofit/>
          </a:bodyPr>
          <a:lstStyle/>
          <a:p>
            <a:pPr marL="0" indent="0">
              <a:buNone/>
            </a:pPr>
            <a:r>
              <a:rPr lang="en-GB" sz="1800" b="1" dirty="0"/>
              <a:t>Participant Recruitment</a:t>
            </a:r>
          </a:p>
        </p:txBody>
      </p:sp>
      <p:sp>
        <p:nvSpPr>
          <p:cNvPr id="37" name="Text Placeholder 4">
            <a:extLst>
              <a:ext uri="{FF2B5EF4-FFF2-40B4-BE49-F238E27FC236}">
                <a16:creationId xmlns:a16="http://schemas.microsoft.com/office/drawing/2014/main" id="{8FDFD5CA-68F1-4A87-B924-A6C38A2B7D6D}"/>
              </a:ext>
            </a:extLst>
          </p:cNvPr>
          <p:cNvSpPr txBox="1">
            <a:spLocks/>
          </p:cNvSpPr>
          <p:nvPr/>
        </p:nvSpPr>
        <p:spPr>
          <a:xfrm>
            <a:off x="4215611" y="5923687"/>
            <a:ext cx="2447664" cy="506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GB" sz="2000" b="1" dirty="0"/>
              <a:t>Participant  Selection</a:t>
            </a:r>
          </a:p>
        </p:txBody>
      </p:sp>
      <p:sp>
        <p:nvSpPr>
          <p:cNvPr id="40" name="Text Placeholder 4">
            <a:extLst>
              <a:ext uri="{FF2B5EF4-FFF2-40B4-BE49-F238E27FC236}">
                <a16:creationId xmlns:a16="http://schemas.microsoft.com/office/drawing/2014/main" id="{4DDC1E7B-1D9A-4DEA-898F-079760F7EEE4}"/>
              </a:ext>
            </a:extLst>
          </p:cNvPr>
          <p:cNvSpPr txBox="1">
            <a:spLocks/>
          </p:cNvSpPr>
          <p:nvPr/>
        </p:nvSpPr>
        <p:spPr>
          <a:xfrm>
            <a:off x="7586031" y="5937608"/>
            <a:ext cx="1946850" cy="551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GB" sz="1800" b="1" dirty="0"/>
              <a:t>Toolkit use</a:t>
            </a:r>
          </a:p>
        </p:txBody>
      </p:sp>
      <p:sp>
        <p:nvSpPr>
          <p:cNvPr id="42" name="Text Placeholder 4">
            <a:extLst>
              <a:ext uri="{FF2B5EF4-FFF2-40B4-BE49-F238E27FC236}">
                <a16:creationId xmlns:a16="http://schemas.microsoft.com/office/drawing/2014/main" id="{F3764BD1-C102-425F-8C06-42236864CA42}"/>
              </a:ext>
            </a:extLst>
          </p:cNvPr>
          <p:cNvSpPr txBox="1">
            <a:spLocks/>
          </p:cNvSpPr>
          <p:nvPr/>
        </p:nvSpPr>
        <p:spPr>
          <a:xfrm>
            <a:off x="10090573" y="5937608"/>
            <a:ext cx="2234184" cy="506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GB" sz="1800" b="1" dirty="0"/>
              <a:t>Saturation</a:t>
            </a:r>
          </a:p>
        </p:txBody>
      </p:sp>
      <p:sp>
        <p:nvSpPr>
          <p:cNvPr id="39" name="TextBox 38">
            <a:extLst>
              <a:ext uri="{FF2B5EF4-FFF2-40B4-BE49-F238E27FC236}">
                <a16:creationId xmlns:a16="http://schemas.microsoft.com/office/drawing/2014/main" id="{84FF1051-95BC-4795-8E19-4803DC9BFBC2}"/>
              </a:ext>
            </a:extLst>
          </p:cNvPr>
          <p:cNvSpPr txBox="1"/>
          <p:nvPr/>
        </p:nvSpPr>
        <p:spPr>
          <a:xfrm>
            <a:off x="9422307" y="2838240"/>
            <a:ext cx="249782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solidFill>
                  <a:schemeClr val="bg2"/>
                </a:solidFill>
              </a:rPr>
              <a:t>28 teachers </a:t>
            </a:r>
          </a:p>
          <a:p>
            <a:pPr marL="0" marR="0" indent="0" algn="ctr" defTabSz="914400" rtl="0" fontAlgn="auto" latinLnBrk="0" hangingPunct="0">
              <a:lnSpc>
                <a:spcPct val="100000"/>
              </a:lnSpc>
              <a:spcBef>
                <a:spcPts val="0"/>
              </a:spcBef>
              <a:spcAft>
                <a:spcPts val="0"/>
              </a:spcAft>
              <a:buClrTx/>
              <a:buSzTx/>
              <a:buFontTx/>
              <a:buNone/>
              <a:tabLst/>
            </a:pPr>
            <a:r>
              <a:rPr lang="en-GB" dirty="0">
                <a:solidFill>
                  <a:schemeClr val="bg2"/>
                </a:solidFill>
              </a:rPr>
              <a:t>(half  were female, half male)</a:t>
            </a:r>
          </a:p>
        </p:txBody>
      </p:sp>
    </p:spTree>
    <p:extLst>
      <p:ext uri="{BB962C8B-B14F-4D97-AF65-F5344CB8AC3E}">
        <p14:creationId xmlns:p14="http://schemas.microsoft.com/office/powerpoint/2010/main" val="2224892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36" grpId="0"/>
      <p:bldP spid="38" grpId="0"/>
      <p:bldP spid="39"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565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2002</TotalTime>
  <Words>2377</Words>
  <Application>Microsoft Office PowerPoint</Application>
  <PresentationFormat>Widescreen</PresentationFormat>
  <Paragraphs>446</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Helvetica</vt:lpstr>
      <vt:lpstr>Office Theme</vt:lpstr>
      <vt:lpstr>1_Office Theme</vt:lpstr>
      <vt:lpstr>Please help us with our research</vt:lpstr>
      <vt:lpstr>#CSEdResearchBookClub</vt:lpstr>
      <vt:lpstr>  Co-developing primary (K-5) programming design concepts  with teachers  Jane Waite &amp; Paul Curzon Queen Mary University of London April 2020 j.l.waite@qmul.ac.uk @janewaite #ccers20  </vt:lpstr>
      <vt:lpstr>Presenting our abstract</vt:lpstr>
      <vt:lpstr>Background and Context</vt:lpstr>
      <vt:lpstr>PowerPoint Presentation</vt:lpstr>
      <vt:lpstr>Research focus</vt:lpstr>
      <vt:lpstr>Method of creating the toolkit</vt:lpstr>
      <vt:lpstr>Expert group phase</vt:lpstr>
      <vt:lpstr>Method - interview</vt:lpstr>
      <vt:lpstr>Findings</vt:lpstr>
      <vt:lpstr>Conclusions and implications</vt:lpstr>
      <vt:lpstr>Design toolkit models and concepts</vt:lpstr>
      <vt:lpstr>PowerPoint Presentation</vt:lpstr>
      <vt:lpstr>PowerPoint Presentation</vt:lpstr>
      <vt:lpstr>PowerPoint Presentation</vt:lpstr>
      <vt:lpstr>PowerPoint Presentation</vt:lpstr>
      <vt:lpstr>PowerPoint Presentation</vt:lpstr>
      <vt:lpstr>Questions and Answers</vt:lpstr>
      <vt:lpstr>Please help us with our research</vt:lpstr>
      <vt:lpstr>#CSEdResearchBookClub</vt:lpstr>
      <vt:lpstr>Bibliography</vt:lpstr>
      <vt:lpstr>Bibliography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TechPathways  Digital Art and Design  for Secondary Schools</dc:title>
  <dc:creator>Jane</dc:creator>
  <cp:lastModifiedBy>Jane Lisa Waite</cp:lastModifiedBy>
  <cp:revision>141</cp:revision>
  <cp:lastPrinted>2020-04-01T07:31:31Z</cp:lastPrinted>
  <dcterms:modified xsi:type="dcterms:W3CDTF">2020-04-01T08:02:06Z</dcterms:modified>
</cp:coreProperties>
</file>